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3526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92" d="100"/>
          <a:sy n="92" d="100"/>
        </p:scale>
        <p:origin x="1326"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20A3106F-65BE-4070-8CE9-60CE9656FFA2}" type="datetimeFigureOut">
              <a:rPr lang="en-US" smtClean="0"/>
              <a:t>6/17/2015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048770A-9440-4A83-A167-8C37A9F0F379}" type="slidenum">
              <a:rPr lang="en-US" smtClean="0"/>
              <a:t>‹#›</a:t>
            </a:fld>
            <a:endParaRPr lang="en-US"/>
          </a:p>
        </p:txBody>
      </p:sp>
    </p:spTree>
    <p:extLst>
      <p:ext uri="{BB962C8B-B14F-4D97-AF65-F5344CB8AC3E}">
        <p14:creationId xmlns:p14="http://schemas.microsoft.com/office/powerpoint/2010/main" val="2782409178"/>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0A3106F-65BE-4070-8CE9-60CE9656FFA2}" type="datetimeFigureOut">
              <a:rPr lang="en-US" smtClean="0"/>
              <a:t>6/17/2015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048770A-9440-4A83-A167-8C37A9F0F379}" type="slidenum">
              <a:rPr lang="en-US" smtClean="0"/>
              <a:t>‹#›</a:t>
            </a:fld>
            <a:endParaRPr lang="en-US"/>
          </a:p>
        </p:txBody>
      </p:sp>
    </p:spTree>
    <p:extLst>
      <p:ext uri="{BB962C8B-B14F-4D97-AF65-F5344CB8AC3E}">
        <p14:creationId xmlns:p14="http://schemas.microsoft.com/office/powerpoint/2010/main" val="1040517403"/>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0A3106F-65BE-4070-8CE9-60CE9656FFA2}" type="datetimeFigureOut">
              <a:rPr lang="en-US" smtClean="0"/>
              <a:t>6/17/2015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048770A-9440-4A83-A167-8C37A9F0F379}" type="slidenum">
              <a:rPr lang="en-US" smtClean="0"/>
              <a:t>‹#›</a:t>
            </a:fld>
            <a:endParaRPr lang="en-US"/>
          </a:p>
        </p:txBody>
      </p:sp>
    </p:spTree>
    <p:extLst>
      <p:ext uri="{BB962C8B-B14F-4D97-AF65-F5344CB8AC3E}">
        <p14:creationId xmlns:p14="http://schemas.microsoft.com/office/powerpoint/2010/main" val="4109057362"/>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0A3106F-65BE-4070-8CE9-60CE9656FFA2}" type="datetimeFigureOut">
              <a:rPr lang="en-US" smtClean="0"/>
              <a:t>6/17/2015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048770A-9440-4A83-A167-8C37A9F0F379}" type="slidenum">
              <a:rPr lang="en-US" smtClean="0"/>
              <a:t>‹#›</a:t>
            </a:fld>
            <a:endParaRPr lang="en-US"/>
          </a:p>
        </p:txBody>
      </p:sp>
    </p:spTree>
    <p:extLst>
      <p:ext uri="{BB962C8B-B14F-4D97-AF65-F5344CB8AC3E}">
        <p14:creationId xmlns:p14="http://schemas.microsoft.com/office/powerpoint/2010/main" val="3987691913"/>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0A3106F-65BE-4070-8CE9-60CE9656FFA2}" type="datetimeFigureOut">
              <a:rPr lang="en-US" smtClean="0"/>
              <a:t>6/17/2015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048770A-9440-4A83-A167-8C37A9F0F379}" type="slidenum">
              <a:rPr lang="en-US" smtClean="0"/>
              <a:t>‹#›</a:t>
            </a:fld>
            <a:endParaRPr lang="en-US"/>
          </a:p>
        </p:txBody>
      </p:sp>
    </p:spTree>
    <p:extLst>
      <p:ext uri="{BB962C8B-B14F-4D97-AF65-F5344CB8AC3E}">
        <p14:creationId xmlns:p14="http://schemas.microsoft.com/office/powerpoint/2010/main" val="4108078676"/>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20A3106F-65BE-4070-8CE9-60CE9656FFA2}" type="datetimeFigureOut">
              <a:rPr lang="en-US" smtClean="0"/>
              <a:t>6/17/2015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048770A-9440-4A83-A167-8C37A9F0F379}" type="slidenum">
              <a:rPr lang="en-US" smtClean="0"/>
              <a:t>‹#›</a:t>
            </a:fld>
            <a:endParaRPr lang="en-US"/>
          </a:p>
        </p:txBody>
      </p:sp>
    </p:spTree>
    <p:extLst>
      <p:ext uri="{BB962C8B-B14F-4D97-AF65-F5344CB8AC3E}">
        <p14:creationId xmlns:p14="http://schemas.microsoft.com/office/powerpoint/2010/main" val="2191073623"/>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20A3106F-65BE-4070-8CE9-60CE9656FFA2}" type="datetimeFigureOut">
              <a:rPr lang="en-US" smtClean="0"/>
              <a:t>6/17/2015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048770A-9440-4A83-A167-8C37A9F0F379}" type="slidenum">
              <a:rPr lang="en-US" smtClean="0"/>
              <a:t>‹#›</a:t>
            </a:fld>
            <a:endParaRPr lang="en-US"/>
          </a:p>
        </p:txBody>
      </p:sp>
    </p:spTree>
    <p:extLst>
      <p:ext uri="{BB962C8B-B14F-4D97-AF65-F5344CB8AC3E}">
        <p14:creationId xmlns:p14="http://schemas.microsoft.com/office/powerpoint/2010/main" val="2535705144"/>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20A3106F-65BE-4070-8CE9-60CE9656FFA2}" type="datetimeFigureOut">
              <a:rPr lang="en-US" smtClean="0"/>
              <a:t>6/17/2015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048770A-9440-4A83-A167-8C37A9F0F379}" type="slidenum">
              <a:rPr lang="en-US" smtClean="0"/>
              <a:t>‹#›</a:t>
            </a:fld>
            <a:endParaRPr lang="en-US"/>
          </a:p>
        </p:txBody>
      </p:sp>
    </p:spTree>
    <p:extLst>
      <p:ext uri="{BB962C8B-B14F-4D97-AF65-F5344CB8AC3E}">
        <p14:creationId xmlns:p14="http://schemas.microsoft.com/office/powerpoint/2010/main" val="775217396"/>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0A3106F-65BE-4070-8CE9-60CE9656FFA2}" type="datetimeFigureOut">
              <a:rPr lang="en-US" smtClean="0"/>
              <a:t>6/17/2015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048770A-9440-4A83-A167-8C37A9F0F379}" type="slidenum">
              <a:rPr lang="en-US" smtClean="0"/>
              <a:t>‹#›</a:t>
            </a:fld>
            <a:endParaRPr lang="en-US"/>
          </a:p>
        </p:txBody>
      </p:sp>
    </p:spTree>
    <p:extLst>
      <p:ext uri="{BB962C8B-B14F-4D97-AF65-F5344CB8AC3E}">
        <p14:creationId xmlns:p14="http://schemas.microsoft.com/office/powerpoint/2010/main" val="3466848815"/>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0A3106F-65BE-4070-8CE9-60CE9656FFA2}" type="datetimeFigureOut">
              <a:rPr lang="en-US" smtClean="0"/>
              <a:t>6/17/2015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048770A-9440-4A83-A167-8C37A9F0F379}" type="slidenum">
              <a:rPr lang="en-US" smtClean="0"/>
              <a:t>‹#›</a:t>
            </a:fld>
            <a:endParaRPr lang="en-US"/>
          </a:p>
        </p:txBody>
      </p:sp>
    </p:spTree>
    <p:extLst>
      <p:ext uri="{BB962C8B-B14F-4D97-AF65-F5344CB8AC3E}">
        <p14:creationId xmlns:p14="http://schemas.microsoft.com/office/powerpoint/2010/main" val="1385374333"/>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0A3106F-65BE-4070-8CE9-60CE9656FFA2}" type="datetimeFigureOut">
              <a:rPr lang="en-US" smtClean="0"/>
              <a:t>6/17/2015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048770A-9440-4A83-A167-8C37A9F0F379}" type="slidenum">
              <a:rPr lang="en-US" smtClean="0"/>
              <a:t>‹#›</a:t>
            </a:fld>
            <a:endParaRPr lang="en-US"/>
          </a:p>
        </p:txBody>
      </p:sp>
    </p:spTree>
    <p:extLst>
      <p:ext uri="{BB962C8B-B14F-4D97-AF65-F5344CB8AC3E}">
        <p14:creationId xmlns:p14="http://schemas.microsoft.com/office/powerpoint/2010/main" val="603214892"/>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43526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0A3106F-65BE-4070-8CE9-60CE9656FFA2}" type="datetimeFigureOut">
              <a:rPr lang="en-US" smtClean="0"/>
              <a:t>6/17/2015</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048770A-9440-4A83-A167-8C37A9F0F379}" type="slidenum">
              <a:rPr lang="en-US" smtClean="0"/>
              <a:t>‹#›</a:t>
            </a:fld>
            <a:endParaRPr lang="en-US"/>
          </a:p>
        </p:txBody>
      </p:sp>
    </p:spTree>
    <p:extLst>
      <p:ext uri="{BB962C8B-B14F-4D97-AF65-F5344CB8AC3E}">
        <p14:creationId xmlns:p14="http://schemas.microsoft.com/office/powerpoint/2010/main" val="287166868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454726" y="0"/>
            <a:ext cx="6401235" cy="6858000"/>
          </a:xfrm>
          <a:prstGeom prst="rect">
            <a:avLst/>
          </a:prstGeom>
        </p:spPr>
      </p:pic>
    </p:spTree>
    <p:extLst>
      <p:ext uri="{BB962C8B-B14F-4D97-AF65-F5344CB8AC3E}">
        <p14:creationId xmlns:p14="http://schemas.microsoft.com/office/powerpoint/2010/main" val="1205561930"/>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0"/>
            <a:ext cx="9144000" cy="5016758"/>
          </a:xfrm>
          <a:prstGeom prst="rect">
            <a:avLst/>
          </a:prstGeom>
          <a:noFill/>
        </p:spPr>
        <p:txBody>
          <a:bodyPr wrap="square" rtlCol="0">
            <a:spAutoFit/>
          </a:bodyPr>
          <a:lstStyle/>
          <a:p>
            <a:pPr lvl="0"/>
            <a:r>
              <a:rPr lang="en-US" sz="3200" dirty="0" smtClean="0">
                <a:solidFill>
                  <a:schemeClr val="bg1"/>
                </a:solidFill>
              </a:rPr>
              <a:t>Romans 1.26-28 NET: For </a:t>
            </a:r>
            <a:r>
              <a:rPr lang="en-US" sz="3200" dirty="0">
                <a:solidFill>
                  <a:schemeClr val="bg1"/>
                </a:solidFill>
              </a:rPr>
              <a:t>this reason God gave them </a:t>
            </a:r>
            <a:r>
              <a:rPr lang="en-US" sz="3200" dirty="0" smtClean="0">
                <a:solidFill>
                  <a:schemeClr val="bg1"/>
                </a:solidFill>
              </a:rPr>
              <a:t>over </a:t>
            </a:r>
            <a:r>
              <a:rPr lang="en-US" sz="3200" dirty="0">
                <a:solidFill>
                  <a:schemeClr val="bg1"/>
                </a:solidFill>
              </a:rPr>
              <a:t>to dishonorable passions. For their </a:t>
            </a:r>
            <a:r>
              <a:rPr lang="en-US" sz="3200" u="sng" dirty="0">
                <a:solidFill>
                  <a:schemeClr val="accent2">
                    <a:lumMod val="60000"/>
                    <a:lumOff val="40000"/>
                  </a:schemeClr>
                </a:solidFill>
              </a:rPr>
              <a:t>women </a:t>
            </a:r>
            <a:r>
              <a:rPr lang="en-US" sz="3200" u="sng" dirty="0" smtClean="0">
                <a:solidFill>
                  <a:schemeClr val="accent2">
                    <a:lumMod val="60000"/>
                    <a:lumOff val="40000"/>
                  </a:schemeClr>
                </a:solidFill>
              </a:rPr>
              <a:t>exchanged </a:t>
            </a:r>
            <a:r>
              <a:rPr lang="en-US" sz="3200" u="sng" dirty="0">
                <a:solidFill>
                  <a:schemeClr val="accent2">
                    <a:lumMod val="60000"/>
                    <a:lumOff val="40000"/>
                  </a:schemeClr>
                </a:solidFill>
              </a:rPr>
              <a:t>the natural sexual relations for </a:t>
            </a:r>
            <a:r>
              <a:rPr lang="en-US" sz="3200" u="sng" dirty="0" smtClean="0">
                <a:solidFill>
                  <a:schemeClr val="accent2">
                    <a:lumMod val="60000"/>
                    <a:lumOff val="40000"/>
                  </a:schemeClr>
                </a:solidFill>
              </a:rPr>
              <a:t>unnatural </a:t>
            </a:r>
            <a:r>
              <a:rPr lang="en-US" sz="3200" u="sng" dirty="0">
                <a:solidFill>
                  <a:schemeClr val="accent2">
                    <a:lumMod val="60000"/>
                    <a:lumOff val="40000"/>
                  </a:schemeClr>
                </a:solidFill>
              </a:rPr>
              <a:t>ones</a:t>
            </a:r>
            <a:r>
              <a:rPr lang="en-US" sz="3200" dirty="0">
                <a:solidFill>
                  <a:schemeClr val="bg1"/>
                </a:solidFill>
              </a:rPr>
              <a:t>, and likewise the </a:t>
            </a:r>
            <a:r>
              <a:rPr lang="en-US" sz="3200" u="sng" dirty="0">
                <a:solidFill>
                  <a:srgbClr val="FFFF00"/>
                </a:solidFill>
              </a:rPr>
              <a:t>men also </a:t>
            </a:r>
            <a:r>
              <a:rPr lang="en-US" sz="3200" u="sng" dirty="0" smtClean="0">
                <a:solidFill>
                  <a:srgbClr val="FFFF00"/>
                </a:solidFill>
              </a:rPr>
              <a:t>abandoned </a:t>
            </a:r>
            <a:r>
              <a:rPr lang="en-US" sz="3200" u="sng" dirty="0">
                <a:solidFill>
                  <a:srgbClr val="FFFF00"/>
                </a:solidFill>
              </a:rPr>
              <a:t>natural relations with women and </a:t>
            </a:r>
            <a:r>
              <a:rPr lang="en-US" sz="3200" u="sng" dirty="0" smtClean="0">
                <a:solidFill>
                  <a:srgbClr val="FFFF00"/>
                </a:solidFill>
              </a:rPr>
              <a:t>were </a:t>
            </a:r>
            <a:r>
              <a:rPr lang="en-US" sz="3200" u="sng" dirty="0">
                <a:solidFill>
                  <a:srgbClr val="FFFF00"/>
                </a:solidFill>
              </a:rPr>
              <a:t>inflamed in their passions for one another</a:t>
            </a:r>
            <a:r>
              <a:rPr lang="en-US" sz="3200" dirty="0">
                <a:solidFill>
                  <a:schemeClr val="bg1"/>
                </a:solidFill>
              </a:rPr>
              <a:t>. </a:t>
            </a:r>
            <a:r>
              <a:rPr lang="en-US" sz="3200" u="sng" dirty="0" smtClean="0">
                <a:solidFill>
                  <a:srgbClr val="FFFF00"/>
                </a:solidFill>
              </a:rPr>
              <a:t>Men </a:t>
            </a:r>
            <a:r>
              <a:rPr lang="en-US" sz="3200" u="sng" dirty="0">
                <a:solidFill>
                  <a:srgbClr val="FFFF00"/>
                </a:solidFill>
              </a:rPr>
              <a:t>committed shameless acts with men</a:t>
            </a:r>
            <a:r>
              <a:rPr lang="en-US" sz="3200" dirty="0">
                <a:solidFill>
                  <a:schemeClr val="bg1"/>
                </a:solidFill>
              </a:rPr>
              <a:t> and </a:t>
            </a:r>
            <a:r>
              <a:rPr lang="en-US" sz="3200" dirty="0" smtClean="0">
                <a:solidFill>
                  <a:schemeClr val="bg1"/>
                </a:solidFill>
              </a:rPr>
              <a:t>received </a:t>
            </a:r>
            <a:r>
              <a:rPr lang="en-US" sz="3200" dirty="0">
                <a:solidFill>
                  <a:schemeClr val="bg1"/>
                </a:solidFill>
              </a:rPr>
              <a:t>in themselves the due penalty for their </a:t>
            </a:r>
            <a:r>
              <a:rPr lang="en-US" sz="3200" dirty="0" smtClean="0">
                <a:solidFill>
                  <a:schemeClr val="bg1"/>
                </a:solidFill>
              </a:rPr>
              <a:t>error</a:t>
            </a:r>
            <a:r>
              <a:rPr lang="en-US" sz="3200" dirty="0">
                <a:solidFill>
                  <a:schemeClr val="bg1"/>
                </a:solidFill>
              </a:rPr>
              <a:t>.  And just as they did not see fit to </a:t>
            </a:r>
            <a:r>
              <a:rPr lang="en-US" sz="3200" dirty="0" smtClean="0">
                <a:solidFill>
                  <a:schemeClr val="bg1"/>
                </a:solidFill>
              </a:rPr>
              <a:t>acknowledge </a:t>
            </a:r>
            <a:r>
              <a:rPr lang="en-US" sz="3200" dirty="0">
                <a:solidFill>
                  <a:schemeClr val="bg1"/>
                </a:solidFill>
              </a:rPr>
              <a:t>God, God gave them over to a </a:t>
            </a:r>
            <a:r>
              <a:rPr lang="en-US" sz="3200" dirty="0" smtClean="0">
                <a:solidFill>
                  <a:schemeClr val="bg1"/>
                </a:solidFill>
              </a:rPr>
              <a:t>depraved </a:t>
            </a:r>
            <a:r>
              <a:rPr lang="en-US" sz="3200" dirty="0">
                <a:solidFill>
                  <a:schemeClr val="bg1"/>
                </a:solidFill>
              </a:rPr>
              <a:t>mind, to do what should not be done</a:t>
            </a:r>
            <a:r>
              <a:rPr lang="en-US" sz="3200" dirty="0" smtClean="0">
                <a:solidFill>
                  <a:schemeClr val="bg1"/>
                </a:solidFill>
              </a:rPr>
              <a:t>.</a:t>
            </a:r>
            <a:endParaRPr lang="en-US" sz="3200" dirty="0">
              <a:solidFill>
                <a:schemeClr val="bg1"/>
              </a:solidFill>
            </a:endParaRPr>
          </a:p>
        </p:txBody>
      </p:sp>
    </p:spTree>
    <p:extLst>
      <p:ext uri="{BB962C8B-B14F-4D97-AF65-F5344CB8AC3E}">
        <p14:creationId xmlns:p14="http://schemas.microsoft.com/office/powerpoint/2010/main" val="1572579706"/>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0"/>
            <a:ext cx="9144000" cy="5509200"/>
          </a:xfrm>
          <a:prstGeom prst="rect">
            <a:avLst/>
          </a:prstGeom>
          <a:noFill/>
        </p:spPr>
        <p:txBody>
          <a:bodyPr wrap="square" rtlCol="0">
            <a:spAutoFit/>
          </a:bodyPr>
          <a:lstStyle/>
          <a:p>
            <a:pPr lvl="0"/>
            <a:r>
              <a:rPr lang="en-US" sz="3200" dirty="0" smtClean="0">
                <a:solidFill>
                  <a:schemeClr val="bg1"/>
                </a:solidFill>
              </a:rPr>
              <a:t>Grace 				Forgiveness</a:t>
            </a:r>
          </a:p>
          <a:p>
            <a:pPr lvl="0"/>
            <a:endParaRPr lang="en-US" sz="3200" dirty="0">
              <a:solidFill>
                <a:schemeClr val="bg1"/>
              </a:solidFill>
            </a:endParaRPr>
          </a:p>
          <a:p>
            <a:pPr lvl="0"/>
            <a:r>
              <a:rPr lang="en-US" sz="3200" dirty="0" smtClean="0">
                <a:solidFill>
                  <a:schemeClr val="bg1"/>
                </a:solidFill>
              </a:rPr>
              <a:t>Grace				License to sin</a:t>
            </a:r>
          </a:p>
          <a:p>
            <a:pPr lvl="0"/>
            <a:endParaRPr lang="en-US" sz="3200" dirty="0" smtClean="0">
              <a:solidFill>
                <a:schemeClr val="bg1"/>
              </a:solidFill>
            </a:endParaRPr>
          </a:p>
          <a:p>
            <a:pPr lvl="0"/>
            <a:endParaRPr lang="en-US" sz="3200" dirty="0" smtClean="0">
              <a:solidFill>
                <a:schemeClr val="bg1"/>
              </a:solidFill>
            </a:endParaRPr>
          </a:p>
          <a:p>
            <a:pPr lvl="0"/>
            <a:endParaRPr lang="en-US" sz="3200" dirty="0">
              <a:solidFill>
                <a:schemeClr val="bg1"/>
              </a:solidFill>
            </a:endParaRPr>
          </a:p>
          <a:p>
            <a:pPr lvl="0"/>
            <a:endParaRPr lang="en-US" sz="3200" dirty="0">
              <a:solidFill>
                <a:schemeClr val="bg1"/>
              </a:solidFill>
            </a:endParaRPr>
          </a:p>
          <a:p>
            <a:pPr lvl="0"/>
            <a:endParaRPr lang="en-US" sz="3200" dirty="0">
              <a:solidFill>
                <a:schemeClr val="bg1"/>
              </a:solidFill>
            </a:endParaRPr>
          </a:p>
          <a:p>
            <a:pPr lvl="0"/>
            <a:r>
              <a:rPr lang="en-US" sz="3200" dirty="0" smtClean="0">
                <a:solidFill>
                  <a:schemeClr val="bg1"/>
                </a:solidFill>
              </a:rPr>
              <a:t>Grace				Intimacy with God</a:t>
            </a:r>
          </a:p>
          <a:p>
            <a:pPr lvl="0"/>
            <a:endParaRPr lang="en-US" sz="3200" dirty="0">
              <a:solidFill>
                <a:schemeClr val="bg1"/>
              </a:solidFill>
            </a:endParaRPr>
          </a:p>
          <a:p>
            <a:pPr lvl="0"/>
            <a:r>
              <a:rPr lang="en-US" sz="3200" dirty="0" smtClean="0">
                <a:solidFill>
                  <a:schemeClr val="bg1"/>
                </a:solidFill>
              </a:rPr>
              <a:t>Grace				Turning away to the world</a:t>
            </a:r>
            <a:endParaRPr lang="en-US" sz="3200" dirty="0">
              <a:solidFill>
                <a:schemeClr val="bg1"/>
              </a:solidFill>
            </a:endParaRPr>
          </a:p>
        </p:txBody>
      </p:sp>
      <p:cxnSp>
        <p:nvCxnSpPr>
          <p:cNvPr id="3" name="Straight Arrow Connector 2"/>
          <p:cNvCxnSpPr/>
          <p:nvPr/>
        </p:nvCxnSpPr>
        <p:spPr>
          <a:xfrm>
            <a:off x="1219200" y="280086"/>
            <a:ext cx="3278659" cy="8238"/>
          </a:xfrm>
          <a:prstGeom prst="straightConnector1">
            <a:avLst/>
          </a:prstGeom>
          <a:ln w="50800">
            <a:solidFill>
              <a:schemeClr val="bg1"/>
            </a:solidFill>
            <a:tailEnd type="triangle"/>
          </a:ln>
        </p:spPr>
        <p:style>
          <a:lnRef idx="1">
            <a:schemeClr val="accent1"/>
          </a:lnRef>
          <a:fillRef idx="0">
            <a:schemeClr val="accent1"/>
          </a:fillRef>
          <a:effectRef idx="0">
            <a:schemeClr val="accent1"/>
          </a:effectRef>
          <a:fontRef idx="minor">
            <a:schemeClr val="tx1"/>
          </a:fontRef>
        </p:style>
      </p:cxnSp>
      <p:cxnSp>
        <p:nvCxnSpPr>
          <p:cNvPr id="6" name="Straight Arrow Connector 5"/>
          <p:cNvCxnSpPr/>
          <p:nvPr/>
        </p:nvCxnSpPr>
        <p:spPr>
          <a:xfrm>
            <a:off x="1219199" y="1289221"/>
            <a:ext cx="3278659" cy="8238"/>
          </a:xfrm>
          <a:prstGeom prst="straightConnector1">
            <a:avLst/>
          </a:prstGeom>
          <a:ln w="50800">
            <a:solidFill>
              <a:schemeClr val="bg1"/>
            </a:solidFill>
            <a:tailEnd type="triangle"/>
          </a:ln>
        </p:spPr>
        <p:style>
          <a:lnRef idx="1">
            <a:schemeClr val="accent1"/>
          </a:lnRef>
          <a:fillRef idx="0">
            <a:schemeClr val="accent1"/>
          </a:fillRef>
          <a:effectRef idx="0">
            <a:schemeClr val="accent1"/>
          </a:effectRef>
          <a:fontRef idx="minor">
            <a:schemeClr val="tx1"/>
          </a:fontRef>
        </p:style>
      </p:cxnSp>
      <p:grpSp>
        <p:nvGrpSpPr>
          <p:cNvPr id="10" name="Group 9"/>
          <p:cNvGrpSpPr/>
          <p:nvPr/>
        </p:nvGrpSpPr>
        <p:grpSpPr>
          <a:xfrm>
            <a:off x="1219198" y="4180705"/>
            <a:ext cx="3278661" cy="1502583"/>
            <a:chOff x="1219198" y="3208637"/>
            <a:chExt cx="3278661" cy="1502583"/>
          </a:xfrm>
        </p:grpSpPr>
        <p:cxnSp>
          <p:nvCxnSpPr>
            <p:cNvPr id="5" name="Straight Arrow Connector 4"/>
            <p:cNvCxnSpPr/>
            <p:nvPr/>
          </p:nvCxnSpPr>
          <p:spPr>
            <a:xfrm>
              <a:off x="1219200" y="3208637"/>
              <a:ext cx="3278659" cy="8238"/>
            </a:xfrm>
            <a:prstGeom prst="straightConnector1">
              <a:avLst/>
            </a:prstGeom>
            <a:ln w="50800">
              <a:solidFill>
                <a:schemeClr val="bg1"/>
              </a:solidFill>
              <a:tailEnd type="triangle"/>
            </a:ln>
          </p:spPr>
          <p:style>
            <a:lnRef idx="1">
              <a:schemeClr val="accent1"/>
            </a:lnRef>
            <a:fillRef idx="0">
              <a:schemeClr val="accent1"/>
            </a:fillRef>
            <a:effectRef idx="0">
              <a:schemeClr val="accent1"/>
            </a:effectRef>
            <a:fontRef idx="minor">
              <a:schemeClr val="tx1"/>
            </a:fontRef>
          </p:style>
        </p:cxnSp>
        <p:cxnSp>
          <p:nvCxnSpPr>
            <p:cNvPr id="7" name="Straight Arrow Connector 6"/>
            <p:cNvCxnSpPr/>
            <p:nvPr/>
          </p:nvCxnSpPr>
          <p:spPr>
            <a:xfrm>
              <a:off x="1219198" y="4209534"/>
              <a:ext cx="3278659" cy="8238"/>
            </a:xfrm>
            <a:prstGeom prst="straightConnector1">
              <a:avLst/>
            </a:prstGeom>
            <a:ln w="50800">
              <a:solidFill>
                <a:schemeClr val="bg1"/>
              </a:solidFill>
              <a:tailEnd type="triangle"/>
            </a:ln>
          </p:spPr>
          <p:style>
            <a:lnRef idx="1">
              <a:schemeClr val="accent1"/>
            </a:lnRef>
            <a:fillRef idx="0">
              <a:schemeClr val="accent1"/>
            </a:fillRef>
            <a:effectRef idx="0">
              <a:schemeClr val="accent1"/>
            </a:effectRef>
            <a:fontRef idx="minor">
              <a:schemeClr val="tx1"/>
            </a:fontRef>
          </p:style>
        </p:cxnSp>
        <p:sp>
          <p:nvSpPr>
            <p:cNvPr id="8" name="Rectangle 7"/>
            <p:cNvSpPr/>
            <p:nvPr/>
          </p:nvSpPr>
          <p:spPr>
            <a:xfrm rot="20516383">
              <a:off x="1610440" y="3787890"/>
              <a:ext cx="1823330" cy="923330"/>
            </a:xfrm>
            <a:prstGeom prst="rect">
              <a:avLst/>
            </a:prstGeom>
            <a:noFill/>
          </p:spPr>
          <p:txBody>
            <a:bodyPr wrap="square" lIns="91440" tIns="45720" rIns="91440" bIns="45720">
              <a:spAutoFit/>
            </a:bodyPr>
            <a:lstStyle/>
            <a:p>
              <a:pPr algn="ctr"/>
              <a:r>
                <a:rPr lang="en-US" sz="5400" b="1" cap="none" spc="0" dirty="0" smtClean="0">
                  <a:ln w="9525">
                    <a:solidFill>
                      <a:schemeClr val="tx1"/>
                    </a:solidFill>
                    <a:prstDash val="solid"/>
                  </a:ln>
                  <a:solidFill>
                    <a:srgbClr val="FFFF00"/>
                  </a:solidFill>
                  <a:effectLst>
                    <a:outerShdw blurRad="12700" dist="38100" dir="2700000" algn="tl" rotWithShape="0">
                      <a:schemeClr val="bg1">
                        <a:lumMod val="50000"/>
                      </a:schemeClr>
                    </a:outerShdw>
                  </a:effectLst>
                </a:rPr>
                <a:t>NOT</a:t>
              </a:r>
              <a:endParaRPr lang="en-US" sz="5400" b="1" cap="none" spc="0" dirty="0">
                <a:ln w="9525">
                  <a:solidFill>
                    <a:schemeClr val="tx1"/>
                  </a:solidFill>
                  <a:prstDash val="solid"/>
                </a:ln>
                <a:solidFill>
                  <a:srgbClr val="FFFF00"/>
                </a:solidFill>
                <a:effectLst>
                  <a:outerShdw blurRad="12700" dist="38100" dir="2700000" algn="tl" rotWithShape="0">
                    <a:schemeClr val="bg1">
                      <a:lumMod val="50000"/>
                    </a:schemeClr>
                  </a:outerShdw>
                </a:effectLst>
              </a:endParaRPr>
            </a:p>
          </p:txBody>
        </p:sp>
      </p:grpSp>
      <p:sp>
        <p:nvSpPr>
          <p:cNvPr id="9" name="Rectangle 8"/>
          <p:cNvSpPr/>
          <p:nvPr/>
        </p:nvSpPr>
        <p:spPr>
          <a:xfrm rot="20516383">
            <a:off x="1610439" y="864036"/>
            <a:ext cx="1823330" cy="923330"/>
          </a:xfrm>
          <a:prstGeom prst="rect">
            <a:avLst/>
          </a:prstGeom>
          <a:noFill/>
        </p:spPr>
        <p:txBody>
          <a:bodyPr wrap="square" lIns="91440" tIns="45720" rIns="91440" bIns="45720">
            <a:spAutoFit/>
          </a:bodyPr>
          <a:lstStyle/>
          <a:p>
            <a:pPr algn="ctr"/>
            <a:r>
              <a:rPr lang="en-US" sz="5400" b="1" cap="none" spc="0" dirty="0" smtClean="0">
                <a:ln w="9525">
                  <a:solidFill>
                    <a:schemeClr val="tx1"/>
                  </a:solidFill>
                  <a:prstDash val="solid"/>
                </a:ln>
                <a:solidFill>
                  <a:srgbClr val="FFFF00"/>
                </a:solidFill>
                <a:effectLst>
                  <a:outerShdw blurRad="12700" dist="38100" dir="2700000" algn="tl" rotWithShape="0">
                    <a:schemeClr val="bg1">
                      <a:lumMod val="50000"/>
                    </a:schemeClr>
                  </a:outerShdw>
                </a:effectLst>
              </a:rPr>
              <a:t>NOT</a:t>
            </a:r>
            <a:endParaRPr lang="en-US" sz="5400" b="1" cap="none" spc="0" dirty="0">
              <a:ln w="9525">
                <a:solidFill>
                  <a:schemeClr val="tx1"/>
                </a:solidFill>
                <a:prstDash val="solid"/>
              </a:ln>
              <a:solidFill>
                <a:srgbClr val="FFFF00"/>
              </a:solidFill>
              <a:effectLst>
                <a:outerShdw blurRad="12700" dist="38100" dir="2700000" algn="tl" rotWithShape="0">
                  <a:schemeClr val="bg1">
                    <a:lumMod val="50000"/>
                  </a:schemeClr>
                </a:outerShdw>
              </a:effectLst>
            </a:endParaRPr>
          </a:p>
        </p:txBody>
      </p:sp>
    </p:spTree>
    <p:extLst>
      <p:ext uri="{BB962C8B-B14F-4D97-AF65-F5344CB8AC3E}">
        <p14:creationId xmlns:p14="http://schemas.microsoft.com/office/powerpoint/2010/main" val="2778148962"/>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0"/>
            <a:ext cx="9144000" cy="3046988"/>
          </a:xfrm>
          <a:prstGeom prst="rect">
            <a:avLst/>
          </a:prstGeom>
          <a:noFill/>
        </p:spPr>
        <p:txBody>
          <a:bodyPr wrap="square" rtlCol="0">
            <a:spAutoFit/>
          </a:bodyPr>
          <a:lstStyle/>
          <a:p>
            <a:pPr lvl="0"/>
            <a:r>
              <a:rPr lang="en-US" sz="3200" dirty="0" smtClean="0">
                <a:solidFill>
                  <a:schemeClr val="bg1"/>
                </a:solidFill>
              </a:rPr>
              <a:t>Love					Righteousness/Holiness</a:t>
            </a:r>
          </a:p>
          <a:p>
            <a:pPr lvl="0"/>
            <a:endParaRPr lang="en-US" sz="3200" dirty="0">
              <a:solidFill>
                <a:schemeClr val="bg1"/>
              </a:solidFill>
            </a:endParaRPr>
          </a:p>
          <a:p>
            <a:pPr lvl="0"/>
            <a:r>
              <a:rPr lang="en-US" sz="3200" dirty="0" smtClean="0">
                <a:solidFill>
                  <a:schemeClr val="bg1"/>
                </a:solidFill>
              </a:rPr>
              <a:t>Love					Corruption/Sin</a:t>
            </a:r>
          </a:p>
          <a:p>
            <a:pPr lvl="0"/>
            <a:endParaRPr lang="en-US" sz="3200" dirty="0" smtClean="0">
              <a:solidFill>
                <a:schemeClr val="bg1"/>
              </a:solidFill>
            </a:endParaRPr>
          </a:p>
          <a:p>
            <a:pPr lvl="0"/>
            <a:r>
              <a:rPr lang="en-US" sz="3200" dirty="0" smtClean="0">
                <a:solidFill>
                  <a:schemeClr val="bg1"/>
                </a:solidFill>
              </a:rPr>
              <a:t>Love					Transformation</a:t>
            </a:r>
          </a:p>
          <a:p>
            <a:pPr lvl="0"/>
            <a:endParaRPr lang="en-US" sz="3200" dirty="0">
              <a:solidFill>
                <a:schemeClr val="bg1"/>
              </a:solidFill>
            </a:endParaRPr>
          </a:p>
        </p:txBody>
      </p:sp>
      <p:cxnSp>
        <p:nvCxnSpPr>
          <p:cNvPr id="3" name="Straight Arrow Connector 2"/>
          <p:cNvCxnSpPr/>
          <p:nvPr/>
        </p:nvCxnSpPr>
        <p:spPr>
          <a:xfrm>
            <a:off x="1219200" y="280086"/>
            <a:ext cx="3278659" cy="8238"/>
          </a:xfrm>
          <a:prstGeom prst="straightConnector1">
            <a:avLst/>
          </a:prstGeom>
          <a:ln w="50800">
            <a:solidFill>
              <a:schemeClr val="bg1"/>
            </a:solidFill>
            <a:tailEnd type="triangle"/>
          </a:ln>
        </p:spPr>
        <p:style>
          <a:lnRef idx="1">
            <a:schemeClr val="accent1"/>
          </a:lnRef>
          <a:fillRef idx="0">
            <a:schemeClr val="accent1"/>
          </a:fillRef>
          <a:effectRef idx="0">
            <a:schemeClr val="accent1"/>
          </a:effectRef>
          <a:fontRef idx="minor">
            <a:schemeClr val="tx1"/>
          </a:fontRef>
        </p:style>
      </p:cxnSp>
      <p:cxnSp>
        <p:nvCxnSpPr>
          <p:cNvPr id="6" name="Straight Arrow Connector 5"/>
          <p:cNvCxnSpPr/>
          <p:nvPr/>
        </p:nvCxnSpPr>
        <p:spPr>
          <a:xfrm>
            <a:off x="1219199" y="1289221"/>
            <a:ext cx="3278659" cy="8238"/>
          </a:xfrm>
          <a:prstGeom prst="straightConnector1">
            <a:avLst/>
          </a:prstGeom>
          <a:ln w="50800">
            <a:solidFill>
              <a:schemeClr val="bg1"/>
            </a:solidFill>
            <a:tailEnd type="triangle"/>
          </a:ln>
        </p:spPr>
        <p:style>
          <a:lnRef idx="1">
            <a:schemeClr val="accent1"/>
          </a:lnRef>
          <a:fillRef idx="0">
            <a:schemeClr val="accent1"/>
          </a:fillRef>
          <a:effectRef idx="0">
            <a:schemeClr val="accent1"/>
          </a:effectRef>
          <a:fontRef idx="minor">
            <a:schemeClr val="tx1"/>
          </a:fontRef>
        </p:style>
      </p:cxnSp>
      <p:cxnSp>
        <p:nvCxnSpPr>
          <p:cNvPr id="5" name="Straight Arrow Connector 4"/>
          <p:cNvCxnSpPr/>
          <p:nvPr/>
        </p:nvCxnSpPr>
        <p:spPr>
          <a:xfrm>
            <a:off x="1219198" y="2261288"/>
            <a:ext cx="3278659" cy="8238"/>
          </a:xfrm>
          <a:prstGeom prst="straightConnector1">
            <a:avLst/>
          </a:prstGeom>
          <a:ln w="50800">
            <a:solidFill>
              <a:schemeClr val="bg1"/>
            </a:solidFill>
            <a:tailEnd type="triangle"/>
          </a:ln>
        </p:spPr>
        <p:style>
          <a:lnRef idx="1">
            <a:schemeClr val="accent1"/>
          </a:lnRef>
          <a:fillRef idx="0">
            <a:schemeClr val="accent1"/>
          </a:fillRef>
          <a:effectRef idx="0">
            <a:schemeClr val="accent1"/>
          </a:effectRef>
          <a:fontRef idx="minor">
            <a:schemeClr val="tx1"/>
          </a:fontRef>
        </p:style>
      </p:cxnSp>
      <p:sp>
        <p:nvSpPr>
          <p:cNvPr id="9" name="Rectangle 8"/>
          <p:cNvSpPr/>
          <p:nvPr/>
        </p:nvSpPr>
        <p:spPr>
          <a:xfrm rot="20516383">
            <a:off x="1610439" y="864036"/>
            <a:ext cx="1823330" cy="923330"/>
          </a:xfrm>
          <a:prstGeom prst="rect">
            <a:avLst/>
          </a:prstGeom>
          <a:noFill/>
        </p:spPr>
        <p:txBody>
          <a:bodyPr wrap="square" lIns="91440" tIns="45720" rIns="91440" bIns="45720">
            <a:spAutoFit/>
          </a:bodyPr>
          <a:lstStyle/>
          <a:p>
            <a:pPr algn="ctr"/>
            <a:r>
              <a:rPr lang="en-US" sz="5400" b="1" cap="none" spc="0" dirty="0" smtClean="0">
                <a:ln w="9525">
                  <a:solidFill>
                    <a:schemeClr val="tx1"/>
                  </a:solidFill>
                  <a:prstDash val="solid"/>
                </a:ln>
                <a:solidFill>
                  <a:srgbClr val="FFFF00"/>
                </a:solidFill>
                <a:effectLst>
                  <a:outerShdw blurRad="12700" dist="38100" dir="2700000" algn="tl" rotWithShape="0">
                    <a:schemeClr val="bg1">
                      <a:lumMod val="50000"/>
                    </a:schemeClr>
                  </a:outerShdw>
                </a:effectLst>
              </a:rPr>
              <a:t>NOT</a:t>
            </a:r>
            <a:endParaRPr lang="en-US" sz="5400" b="1" cap="none" spc="0" dirty="0">
              <a:ln w="9525">
                <a:solidFill>
                  <a:schemeClr val="tx1"/>
                </a:solidFill>
                <a:prstDash val="solid"/>
              </a:ln>
              <a:solidFill>
                <a:srgbClr val="FFFF00"/>
              </a:solidFill>
              <a:effectLst>
                <a:outerShdw blurRad="12700" dist="38100" dir="2700000" algn="tl" rotWithShape="0">
                  <a:schemeClr val="bg1">
                    <a:lumMod val="50000"/>
                  </a:schemeClr>
                </a:outerShdw>
              </a:effectLst>
            </a:endParaRPr>
          </a:p>
        </p:txBody>
      </p:sp>
    </p:spTree>
    <p:extLst>
      <p:ext uri="{BB962C8B-B14F-4D97-AF65-F5344CB8AC3E}">
        <p14:creationId xmlns:p14="http://schemas.microsoft.com/office/powerpoint/2010/main" val="121785453"/>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0"/>
            <a:ext cx="9144000" cy="5509200"/>
          </a:xfrm>
          <a:prstGeom prst="rect">
            <a:avLst/>
          </a:prstGeom>
          <a:noFill/>
        </p:spPr>
        <p:txBody>
          <a:bodyPr wrap="square" rtlCol="0">
            <a:spAutoFit/>
          </a:bodyPr>
          <a:lstStyle/>
          <a:p>
            <a:pPr lvl="0"/>
            <a:r>
              <a:rPr lang="en-US" sz="3200" dirty="0">
                <a:solidFill>
                  <a:schemeClr val="bg1"/>
                </a:solidFill>
              </a:rPr>
              <a:t>Genesis 1.27-28 NET:  God created humankind </a:t>
            </a:r>
            <a:r>
              <a:rPr lang="en-US" sz="3200" u="sng" dirty="0">
                <a:solidFill>
                  <a:srgbClr val="FFFF00"/>
                </a:solidFill>
              </a:rPr>
              <a:t>in his own image</a:t>
            </a:r>
            <a:r>
              <a:rPr lang="en-US" sz="3200" dirty="0">
                <a:solidFill>
                  <a:schemeClr val="bg1"/>
                </a:solidFill>
              </a:rPr>
              <a:t>, in the image of God he created them, male and female he created them.  God blessed them and said to them, “</a:t>
            </a:r>
            <a:r>
              <a:rPr lang="en-US" sz="3200" u="sng" dirty="0">
                <a:solidFill>
                  <a:srgbClr val="FFFF00"/>
                </a:solidFill>
              </a:rPr>
              <a:t>Be fruitful and multiply</a:t>
            </a:r>
            <a:r>
              <a:rPr lang="en-US" sz="3200" dirty="0">
                <a:solidFill>
                  <a:schemeClr val="bg1"/>
                </a:solidFill>
              </a:rPr>
              <a:t>! Fill the earth and </a:t>
            </a:r>
            <a:r>
              <a:rPr lang="en-US" sz="3200" u="sng" dirty="0">
                <a:solidFill>
                  <a:srgbClr val="FFFF00"/>
                </a:solidFill>
              </a:rPr>
              <a:t>subdue</a:t>
            </a:r>
            <a:r>
              <a:rPr lang="en-US" sz="3200" dirty="0">
                <a:solidFill>
                  <a:schemeClr val="bg1"/>
                </a:solidFill>
              </a:rPr>
              <a:t> it! </a:t>
            </a:r>
            <a:r>
              <a:rPr lang="en-US" sz="3200" u="sng" dirty="0">
                <a:solidFill>
                  <a:srgbClr val="FFFF00"/>
                </a:solidFill>
              </a:rPr>
              <a:t>Rule</a:t>
            </a:r>
            <a:r>
              <a:rPr lang="en-US" sz="3200" dirty="0">
                <a:solidFill>
                  <a:srgbClr val="FFFF00"/>
                </a:solidFill>
              </a:rPr>
              <a:t> </a:t>
            </a:r>
            <a:r>
              <a:rPr lang="en-US" sz="3200" dirty="0">
                <a:solidFill>
                  <a:schemeClr val="bg1"/>
                </a:solidFill>
              </a:rPr>
              <a:t>over the fish of the sea and the birds of the air and every creature that moves on the ground</a:t>
            </a:r>
            <a:r>
              <a:rPr lang="en-US" sz="3200" dirty="0" smtClean="0">
                <a:solidFill>
                  <a:schemeClr val="bg1"/>
                </a:solidFill>
              </a:rPr>
              <a:t>.”</a:t>
            </a:r>
          </a:p>
          <a:p>
            <a:pPr lvl="0"/>
            <a:endParaRPr lang="en-US" sz="3200" dirty="0">
              <a:solidFill>
                <a:schemeClr val="bg1"/>
              </a:solidFill>
            </a:endParaRPr>
          </a:p>
          <a:p>
            <a:pPr lvl="0"/>
            <a:r>
              <a:rPr lang="en-US" sz="3200" dirty="0" smtClean="0">
                <a:solidFill>
                  <a:srgbClr val="FFFF00"/>
                </a:solidFill>
              </a:rPr>
              <a:t>Our purpose:  	reflect God’s character, </a:t>
            </a:r>
          </a:p>
          <a:p>
            <a:pPr lvl="0"/>
            <a:r>
              <a:rPr lang="en-US" sz="3200" dirty="0">
                <a:solidFill>
                  <a:srgbClr val="FFFF00"/>
                </a:solidFill>
              </a:rPr>
              <a:t>	</a:t>
            </a:r>
            <a:r>
              <a:rPr lang="en-US" sz="3200" dirty="0" smtClean="0">
                <a:solidFill>
                  <a:srgbClr val="FFFF00"/>
                </a:solidFill>
              </a:rPr>
              <a:t>		represent God here, </a:t>
            </a:r>
          </a:p>
          <a:p>
            <a:pPr lvl="0"/>
            <a:r>
              <a:rPr lang="en-US" sz="3200" dirty="0">
                <a:solidFill>
                  <a:srgbClr val="FFFF00"/>
                </a:solidFill>
              </a:rPr>
              <a:t>	</a:t>
            </a:r>
            <a:r>
              <a:rPr lang="en-US" sz="3200" dirty="0" smtClean="0">
                <a:solidFill>
                  <a:srgbClr val="FFFF00"/>
                </a:solidFill>
              </a:rPr>
              <a:t>		multiply the image of God</a:t>
            </a:r>
            <a:endParaRPr lang="en-US" sz="3200" dirty="0">
              <a:solidFill>
                <a:srgbClr val="FFFF00"/>
              </a:solidFill>
            </a:endParaRPr>
          </a:p>
        </p:txBody>
      </p:sp>
    </p:spTree>
    <p:extLst>
      <p:ext uri="{BB962C8B-B14F-4D97-AF65-F5344CB8AC3E}">
        <p14:creationId xmlns:p14="http://schemas.microsoft.com/office/powerpoint/2010/main" val="3566405006"/>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0"/>
            <a:ext cx="9144000" cy="3662541"/>
          </a:xfrm>
          <a:prstGeom prst="rect">
            <a:avLst/>
          </a:prstGeom>
          <a:noFill/>
        </p:spPr>
        <p:txBody>
          <a:bodyPr wrap="square" rtlCol="0">
            <a:spAutoFit/>
          </a:bodyPr>
          <a:lstStyle/>
          <a:p>
            <a:pPr lvl="0"/>
            <a:r>
              <a:rPr lang="en-US" sz="3200" dirty="0">
                <a:solidFill>
                  <a:schemeClr val="bg1"/>
                </a:solidFill>
              </a:rPr>
              <a:t>Genesis 2.18 NET:  The LORD God said, “It is not good for the man to be alone. I will make a </a:t>
            </a:r>
            <a:r>
              <a:rPr lang="en-US" sz="3200" u="sng" dirty="0">
                <a:solidFill>
                  <a:srgbClr val="FFFF00"/>
                </a:solidFill>
              </a:rPr>
              <a:t>companion</a:t>
            </a:r>
            <a:r>
              <a:rPr lang="en-US" sz="3200" dirty="0">
                <a:solidFill>
                  <a:srgbClr val="FFFF00"/>
                </a:solidFill>
              </a:rPr>
              <a:t> </a:t>
            </a:r>
            <a:r>
              <a:rPr lang="en-US" sz="3200" dirty="0">
                <a:solidFill>
                  <a:schemeClr val="bg1"/>
                </a:solidFill>
              </a:rPr>
              <a:t>for him who </a:t>
            </a:r>
            <a:r>
              <a:rPr lang="en-US" sz="3200" u="sng" dirty="0">
                <a:solidFill>
                  <a:srgbClr val="FFFF00"/>
                </a:solidFill>
              </a:rPr>
              <a:t>corresponds</a:t>
            </a:r>
            <a:r>
              <a:rPr lang="en-US" sz="3200" dirty="0">
                <a:solidFill>
                  <a:srgbClr val="FFFF00"/>
                </a:solidFill>
              </a:rPr>
              <a:t> </a:t>
            </a:r>
            <a:r>
              <a:rPr lang="en-US" sz="3200" dirty="0">
                <a:solidFill>
                  <a:schemeClr val="bg1"/>
                </a:solidFill>
              </a:rPr>
              <a:t>to him</a:t>
            </a:r>
            <a:r>
              <a:rPr lang="en-US" sz="3200" dirty="0" smtClean="0">
                <a:solidFill>
                  <a:schemeClr val="bg1"/>
                </a:solidFill>
              </a:rPr>
              <a:t>.”</a:t>
            </a:r>
          </a:p>
          <a:p>
            <a:pPr lvl="0"/>
            <a:endParaRPr lang="en-US" sz="3200" dirty="0">
              <a:solidFill>
                <a:schemeClr val="bg1"/>
              </a:solidFill>
            </a:endParaRPr>
          </a:p>
          <a:p>
            <a:pPr lvl="0" algn="r"/>
            <a:r>
              <a:rPr lang="he-IL" sz="3600" dirty="0" smtClean="0">
                <a:solidFill>
                  <a:srgbClr val="FFFF00"/>
                </a:solidFill>
                <a:latin typeface="Times New Roman" panose="02020603050405020304" pitchFamily="18" charset="0"/>
                <a:cs typeface="Times New Roman" panose="02020603050405020304" pitchFamily="18" charset="0"/>
              </a:rPr>
              <a:t>עֵזֶר</a:t>
            </a:r>
            <a:r>
              <a:rPr lang="en-US" sz="3200" dirty="0" smtClean="0">
                <a:solidFill>
                  <a:srgbClr val="FFFF00"/>
                </a:solidFill>
              </a:rPr>
              <a:t> = help	</a:t>
            </a:r>
          </a:p>
          <a:p>
            <a:pPr lvl="0"/>
            <a:r>
              <a:rPr lang="he-IL" sz="3600" dirty="0">
                <a:solidFill>
                  <a:srgbClr val="FFFF00"/>
                </a:solidFill>
                <a:latin typeface="Times New Roman" panose="02020603050405020304" pitchFamily="18" charset="0"/>
                <a:cs typeface="Times New Roman" panose="02020603050405020304" pitchFamily="18" charset="0"/>
              </a:rPr>
              <a:t>נֶגֶד</a:t>
            </a:r>
            <a:r>
              <a:rPr lang="en-US" sz="3200" dirty="0" smtClean="0">
                <a:solidFill>
                  <a:srgbClr val="FFFF00"/>
                </a:solidFill>
              </a:rPr>
              <a:t> = opposite and complementary</a:t>
            </a:r>
            <a:endParaRPr lang="en-US" sz="3200" dirty="0">
              <a:solidFill>
                <a:srgbClr val="FFFF00"/>
              </a:solidFill>
            </a:endParaRPr>
          </a:p>
          <a:p>
            <a:pPr lvl="0" algn="r"/>
            <a:endParaRPr lang="en-US" sz="3200" dirty="0">
              <a:solidFill>
                <a:srgbClr val="FFFF00"/>
              </a:solidFill>
            </a:endParaRPr>
          </a:p>
        </p:txBody>
      </p:sp>
      <p:cxnSp>
        <p:nvCxnSpPr>
          <p:cNvPr id="3" name="Straight Arrow Connector 2"/>
          <p:cNvCxnSpPr/>
          <p:nvPr/>
        </p:nvCxnSpPr>
        <p:spPr>
          <a:xfrm>
            <a:off x="2487827" y="1573426"/>
            <a:ext cx="0" cy="1062682"/>
          </a:xfrm>
          <a:prstGeom prst="straightConnector1">
            <a:avLst/>
          </a:prstGeom>
          <a:ln w="50800">
            <a:solidFill>
              <a:srgbClr val="FFFF00"/>
            </a:solidFill>
            <a:tailEnd type="triangle"/>
          </a:ln>
        </p:spPr>
        <p:style>
          <a:lnRef idx="1">
            <a:schemeClr val="accent1"/>
          </a:lnRef>
          <a:fillRef idx="0">
            <a:schemeClr val="accent1"/>
          </a:fillRef>
          <a:effectRef idx="0">
            <a:schemeClr val="accent1"/>
          </a:effectRef>
          <a:fontRef idx="minor">
            <a:schemeClr val="tx1"/>
          </a:fontRef>
        </p:style>
      </p:cxnSp>
      <p:cxnSp>
        <p:nvCxnSpPr>
          <p:cNvPr id="6" name="Straight Arrow Connector 5"/>
          <p:cNvCxnSpPr/>
          <p:nvPr/>
        </p:nvCxnSpPr>
        <p:spPr>
          <a:xfrm>
            <a:off x="7500552" y="1042085"/>
            <a:ext cx="0" cy="1062682"/>
          </a:xfrm>
          <a:prstGeom prst="straightConnector1">
            <a:avLst/>
          </a:prstGeom>
          <a:ln w="50800">
            <a:solidFill>
              <a:srgbClr val="FFFF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54232896"/>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0"/>
            <a:ext cx="9144000" cy="6494085"/>
          </a:xfrm>
          <a:prstGeom prst="rect">
            <a:avLst/>
          </a:prstGeom>
          <a:noFill/>
        </p:spPr>
        <p:txBody>
          <a:bodyPr wrap="square" rtlCol="0">
            <a:spAutoFit/>
          </a:bodyPr>
          <a:lstStyle/>
          <a:p>
            <a:pPr lvl="0"/>
            <a:r>
              <a:rPr lang="en-US" sz="3200" dirty="0">
                <a:solidFill>
                  <a:schemeClr val="bg1"/>
                </a:solidFill>
              </a:rPr>
              <a:t>Genesis 2.21-24 NET:  So the LORD God caused the man to fall into a deep sleep, and while he was asleep, he took part of the man's side and closed up the place with flesh.  Then the LORD God made a woman from the part he had taken out of the man, and he brought her to the man.  Then the man said, “This one at last is bone of my bones and flesh of my flesh; this one will be called ‘woman,’ </a:t>
            </a:r>
            <a:r>
              <a:rPr lang="en-US" sz="3200" dirty="0" smtClean="0">
                <a:solidFill>
                  <a:schemeClr val="bg1"/>
                </a:solidFill>
              </a:rPr>
              <a:t>for </a:t>
            </a:r>
            <a:r>
              <a:rPr lang="en-US" sz="3200" dirty="0">
                <a:solidFill>
                  <a:schemeClr val="bg1"/>
                </a:solidFill>
              </a:rPr>
              <a:t>she was taken out of </a:t>
            </a:r>
            <a:r>
              <a:rPr lang="en-US" sz="3200" dirty="0" smtClean="0">
                <a:solidFill>
                  <a:schemeClr val="bg1"/>
                </a:solidFill>
              </a:rPr>
              <a:t>man.”  </a:t>
            </a:r>
            <a:r>
              <a:rPr lang="en-US" sz="3200" dirty="0">
                <a:solidFill>
                  <a:srgbClr val="FFFF00"/>
                </a:solidFill>
              </a:rPr>
              <a:t>That is why a man leaves his father and mother and unites with his wife, and they become a </a:t>
            </a:r>
            <a:r>
              <a:rPr lang="en-US" sz="3200" u="sng" dirty="0">
                <a:solidFill>
                  <a:srgbClr val="FFFF00"/>
                </a:solidFill>
              </a:rPr>
              <a:t>new family</a:t>
            </a:r>
            <a:r>
              <a:rPr lang="en-US" sz="3200" u="sng" dirty="0" smtClean="0">
                <a:solidFill>
                  <a:srgbClr val="FFFF00"/>
                </a:solidFill>
              </a:rPr>
              <a:t>.</a:t>
            </a:r>
          </a:p>
          <a:p>
            <a:pPr lvl="0"/>
            <a:endParaRPr lang="en-US" sz="3200" u="sng" dirty="0">
              <a:solidFill>
                <a:srgbClr val="FFFF00"/>
              </a:solidFill>
            </a:endParaRPr>
          </a:p>
          <a:p>
            <a:pPr lvl="0" algn="r"/>
            <a:r>
              <a:rPr lang="he-IL" sz="3600" dirty="0">
                <a:solidFill>
                  <a:srgbClr val="FFFF00"/>
                </a:solidFill>
                <a:latin typeface="Times New Roman" panose="02020603050405020304" pitchFamily="18" charset="0"/>
                <a:cs typeface="Times New Roman" panose="02020603050405020304" pitchFamily="18" charset="0"/>
              </a:rPr>
              <a:t>לְבָשָׂ֥ר </a:t>
            </a:r>
            <a:r>
              <a:rPr lang="he-IL" sz="3600" dirty="0" smtClean="0">
                <a:solidFill>
                  <a:srgbClr val="FFFF00"/>
                </a:solidFill>
                <a:latin typeface="Times New Roman" panose="02020603050405020304" pitchFamily="18" charset="0"/>
                <a:cs typeface="Times New Roman" panose="02020603050405020304" pitchFamily="18" charset="0"/>
              </a:rPr>
              <a:t>אֶחָֽד</a:t>
            </a:r>
            <a:r>
              <a:rPr lang="en-US" sz="3600" dirty="0" smtClean="0">
                <a:solidFill>
                  <a:srgbClr val="FFFF00"/>
                </a:solidFill>
                <a:latin typeface="Times New Roman" panose="02020603050405020304" pitchFamily="18" charset="0"/>
                <a:cs typeface="Times New Roman" panose="02020603050405020304" pitchFamily="18" charset="0"/>
              </a:rPr>
              <a:t> </a:t>
            </a:r>
            <a:r>
              <a:rPr lang="en-US" sz="3200" dirty="0" smtClean="0">
                <a:solidFill>
                  <a:srgbClr val="FFFF00"/>
                </a:solidFill>
              </a:rPr>
              <a:t>= one flesh</a:t>
            </a:r>
            <a:endParaRPr lang="en-US" sz="3200" dirty="0">
              <a:solidFill>
                <a:srgbClr val="FFFF00"/>
              </a:solidFill>
            </a:endParaRPr>
          </a:p>
        </p:txBody>
      </p:sp>
      <p:cxnSp>
        <p:nvCxnSpPr>
          <p:cNvPr id="5" name="Straight Arrow Connector 4"/>
          <p:cNvCxnSpPr/>
          <p:nvPr/>
        </p:nvCxnSpPr>
        <p:spPr>
          <a:xfrm>
            <a:off x="2796920" y="5431403"/>
            <a:ext cx="2380387" cy="634546"/>
          </a:xfrm>
          <a:prstGeom prst="straightConnector1">
            <a:avLst/>
          </a:prstGeom>
          <a:ln w="50800">
            <a:solidFill>
              <a:srgbClr val="FFFF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36135026"/>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0"/>
            <a:ext cx="9144000" cy="7171194"/>
          </a:xfrm>
          <a:prstGeom prst="rect">
            <a:avLst/>
          </a:prstGeom>
          <a:noFill/>
        </p:spPr>
        <p:txBody>
          <a:bodyPr wrap="square" rtlCol="0">
            <a:spAutoFit/>
          </a:bodyPr>
          <a:lstStyle/>
          <a:p>
            <a:pPr lvl="0"/>
            <a:r>
              <a:rPr lang="en-US" sz="3200" dirty="0">
                <a:solidFill>
                  <a:schemeClr val="bg1"/>
                </a:solidFill>
              </a:rPr>
              <a:t>Genesis 2.18 NET:  The LORD God said, “It is not good for the man to be alone. I will make a </a:t>
            </a:r>
            <a:r>
              <a:rPr lang="en-US" sz="3200" u="sng" dirty="0">
                <a:solidFill>
                  <a:srgbClr val="FFFF00"/>
                </a:solidFill>
              </a:rPr>
              <a:t>companion</a:t>
            </a:r>
            <a:r>
              <a:rPr lang="en-US" sz="3200" dirty="0">
                <a:solidFill>
                  <a:srgbClr val="FFFF00"/>
                </a:solidFill>
              </a:rPr>
              <a:t> </a:t>
            </a:r>
            <a:r>
              <a:rPr lang="en-US" sz="3200" dirty="0">
                <a:solidFill>
                  <a:schemeClr val="bg1"/>
                </a:solidFill>
              </a:rPr>
              <a:t>for him who </a:t>
            </a:r>
            <a:r>
              <a:rPr lang="en-US" sz="3200" u="sng" dirty="0">
                <a:solidFill>
                  <a:srgbClr val="FFFF00"/>
                </a:solidFill>
              </a:rPr>
              <a:t>corresponds</a:t>
            </a:r>
            <a:r>
              <a:rPr lang="en-US" sz="3200" dirty="0">
                <a:solidFill>
                  <a:srgbClr val="FFFF00"/>
                </a:solidFill>
              </a:rPr>
              <a:t> </a:t>
            </a:r>
            <a:r>
              <a:rPr lang="en-US" sz="3200" dirty="0">
                <a:solidFill>
                  <a:schemeClr val="bg1"/>
                </a:solidFill>
              </a:rPr>
              <a:t>to him</a:t>
            </a:r>
            <a:r>
              <a:rPr lang="en-US" sz="3200" dirty="0" smtClean="0">
                <a:solidFill>
                  <a:schemeClr val="bg1"/>
                </a:solidFill>
              </a:rPr>
              <a:t>.”</a:t>
            </a:r>
          </a:p>
          <a:p>
            <a:pPr lvl="0"/>
            <a:endParaRPr lang="en-US" sz="3200" dirty="0">
              <a:solidFill>
                <a:schemeClr val="bg1"/>
              </a:solidFill>
            </a:endParaRPr>
          </a:p>
          <a:p>
            <a:pPr lvl="0" algn="r"/>
            <a:r>
              <a:rPr lang="he-IL" sz="3600" dirty="0" smtClean="0">
                <a:solidFill>
                  <a:srgbClr val="FFFF00"/>
                </a:solidFill>
                <a:latin typeface="Times New Roman" panose="02020603050405020304" pitchFamily="18" charset="0"/>
                <a:cs typeface="Times New Roman" panose="02020603050405020304" pitchFamily="18" charset="0"/>
              </a:rPr>
              <a:t>עֵזֶר</a:t>
            </a:r>
            <a:r>
              <a:rPr lang="en-US" sz="3200" dirty="0" smtClean="0">
                <a:solidFill>
                  <a:srgbClr val="FFFF00"/>
                </a:solidFill>
              </a:rPr>
              <a:t> = help	</a:t>
            </a:r>
          </a:p>
          <a:p>
            <a:pPr lvl="0"/>
            <a:r>
              <a:rPr lang="he-IL" sz="3600" dirty="0">
                <a:solidFill>
                  <a:srgbClr val="FFFF00"/>
                </a:solidFill>
                <a:latin typeface="Times New Roman" panose="02020603050405020304" pitchFamily="18" charset="0"/>
                <a:cs typeface="Times New Roman" panose="02020603050405020304" pitchFamily="18" charset="0"/>
              </a:rPr>
              <a:t>נֶגֶד</a:t>
            </a:r>
            <a:r>
              <a:rPr lang="en-US" sz="3200" dirty="0" smtClean="0">
                <a:solidFill>
                  <a:srgbClr val="FFFF00"/>
                </a:solidFill>
              </a:rPr>
              <a:t> = opposite and complementary</a:t>
            </a:r>
            <a:endParaRPr lang="en-US" sz="3200" dirty="0">
              <a:solidFill>
                <a:srgbClr val="FFFF00"/>
              </a:solidFill>
            </a:endParaRPr>
          </a:p>
          <a:p>
            <a:pPr lvl="0" algn="r"/>
            <a:endParaRPr lang="en-US" sz="3200" dirty="0" smtClean="0">
              <a:solidFill>
                <a:srgbClr val="FFFF00"/>
              </a:solidFill>
            </a:endParaRPr>
          </a:p>
          <a:p>
            <a:pPr lvl="0" algn="r"/>
            <a:endParaRPr lang="en-US" sz="3200" dirty="0">
              <a:solidFill>
                <a:srgbClr val="FFFF00"/>
              </a:solidFill>
            </a:endParaRPr>
          </a:p>
          <a:p>
            <a:pPr lvl="0"/>
            <a:r>
              <a:rPr lang="en-US" sz="3200" dirty="0">
                <a:solidFill>
                  <a:schemeClr val="bg1"/>
                </a:solidFill>
              </a:rPr>
              <a:t>Genesis </a:t>
            </a:r>
            <a:r>
              <a:rPr lang="en-US" sz="3200" dirty="0" smtClean="0">
                <a:solidFill>
                  <a:schemeClr val="bg1"/>
                </a:solidFill>
              </a:rPr>
              <a:t>2.24 NET:  That </a:t>
            </a:r>
            <a:r>
              <a:rPr lang="en-US" sz="3200" dirty="0">
                <a:solidFill>
                  <a:schemeClr val="bg1"/>
                </a:solidFill>
              </a:rPr>
              <a:t>is why a man leaves his father and mother and unites with his wife, and they become a </a:t>
            </a:r>
            <a:r>
              <a:rPr lang="en-US" sz="3200" u="sng" dirty="0">
                <a:solidFill>
                  <a:srgbClr val="FFFF00"/>
                </a:solidFill>
              </a:rPr>
              <a:t>new family.</a:t>
            </a:r>
          </a:p>
          <a:p>
            <a:pPr lvl="0"/>
            <a:endParaRPr lang="en-US" sz="3200" u="sng" dirty="0">
              <a:solidFill>
                <a:srgbClr val="FFFF00"/>
              </a:solidFill>
            </a:endParaRPr>
          </a:p>
          <a:p>
            <a:pPr lvl="0" algn="r"/>
            <a:r>
              <a:rPr lang="he-IL" sz="3600" dirty="0">
                <a:solidFill>
                  <a:srgbClr val="FFFF00"/>
                </a:solidFill>
                <a:latin typeface="Times New Roman" panose="02020603050405020304" pitchFamily="18" charset="0"/>
                <a:cs typeface="Times New Roman" panose="02020603050405020304" pitchFamily="18" charset="0"/>
              </a:rPr>
              <a:t>לְבָשָׂ֥ר אֶחָֽד</a:t>
            </a:r>
            <a:r>
              <a:rPr lang="en-US" sz="3600" dirty="0">
                <a:solidFill>
                  <a:srgbClr val="FFFF00"/>
                </a:solidFill>
                <a:latin typeface="Times New Roman" panose="02020603050405020304" pitchFamily="18" charset="0"/>
                <a:cs typeface="Times New Roman" panose="02020603050405020304" pitchFamily="18" charset="0"/>
              </a:rPr>
              <a:t> </a:t>
            </a:r>
            <a:r>
              <a:rPr lang="en-US" sz="3200" dirty="0">
                <a:solidFill>
                  <a:srgbClr val="FFFF00"/>
                </a:solidFill>
              </a:rPr>
              <a:t>= one flesh</a:t>
            </a:r>
          </a:p>
          <a:p>
            <a:pPr lvl="0" algn="r"/>
            <a:endParaRPr lang="en-US" sz="3200" dirty="0">
              <a:solidFill>
                <a:srgbClr val="FFFF00"/>
              </a:solidFill>
            </a:endParaRPr>
          </a:p>
        </p:txBody>
      </p:sp>
      <p:cxnSp>
        <p:nvCxnSpPr>
          <p:cNvPr id="3" name="Straight Arrow Connector 2"/>
          <p:cNvCxnSpPr/>
          <p:nvPr/>
        </p:nvCxnSpPr>
        <p:spPr>
          <a:xfrm>
            <a:off x="2487827" y="1573426"/>
            <a:ext cx="0" cy="1062682"/>
          </a:xfrm>
          <a:prstGeom prst="straightConnector1">
            <a:avLst/>
          </a:prstGeom>
          <a:ln w="50800">
            <a:solidFill>
              <a:srgbClr val="FFFF00"/>
            </a:solidFill>
            <a:tailEnd type="triangle"/>
          </a:ln>
        </p:spPr>
        <p:style>
          <a:lnRef idx="1">
            <a:schemeClr val="accent1"/>
          </a:lnRef>
          <a:fillRef idx="0">
            <a:schemeClr val="accent1"/>
          </a:fillRef>
          <a:effectRef idx="0">
            <a:schemeClr val="accent1"/>
          </a:effectRef>
          <a:fontRef idx="minor">
            <a:schemeClr val="tx1"/>
          </a:fontRef>
        </p:style>
      </p:cxnSp>
      <p:cxnSp>
        <p:nvCxnSpPr>
          <p:cNvPr id="6" name="Straight Arrow Connector 5"/>
          <p:cNvCxnSpPr/>
          <p:nvPr/>
        </p:nvCxnSpPr>
        <p:spPr>
          <a:xfrm>
            <a:off x="7500552" y="1042085"/>
            <a:ext cx="0" cy="1062682"/>
          </a:xfrm>
          <a:prstGeom prst="straightConnector1">
            <a:avLst/>
          </a:prstGeom>
          <a:ln w="50800">
            <a:solidFill>
              <a:srgbClr val="FFFF00"/>
            </a:solidFill>
            <a:tailEnd type="triangle"/>
          </a:ln>
        </p:spPr>
        <p:style>
          <a:lnRef idx="1">
            <a:schemeClr val="accent1"/>
          </a:lnRef>
          <a:fillRef idx="0">
            <a:schemeClr val="accent1"/>
          </a:fillRef>
          <a:effectRef idx="0">
            <a:schemeClr val="accent1"/>
          </a:effectRef>
          <a:fontRef idx="minor">
            <a:schemeClr val="tx1"/>
          </a:fontRef>
        </p:style>
      </p:cxnSp>
      <p:cxnSp>
        <p:nvCxnSpPr>
          <p:cNvPr id="5" name="Straight Arrow Connector 4"/>
          <p:cNvCxnSpPr/>
          <p:nvPr/>
        </p:nvCxnSpPr>
        <p:spPr>
          <a:xfrm>
            <a:off x="3812146" y="5576552"/>
            <a:ext cx="1416677" cy="605307"/>
          </a:xfrm>
          <a:prstGeom prst="straightConnector1">
            <a:avLst/>
          </a:prstGeom>
          <a:ln w="50800">
            <a:solidFill>
              <a:srgbClr val="FFFF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59090919"/>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0"/>
            <a:ext cx="9144000" cy="3539430"/>
          </a:xfrm>
          <a:prstGeom prst="rect">
            <a:avLst/>
          </a:prstGeom>
          <a:noFill/>
        </p:spPr>
        <p:txBody>
          <a:bodyPr wrap="square" rtlCol="0">
            <a:spAutoFit/>
          </a:bodyPr>
          <a:lstStyle/>
          <a:p>
            <a:r>
              <a:rPr lang="en-US" sz="3200" dirty="0" smtClean="0">
                <a:solidFill>
                  <a:schemeClr val="bg1"/>
                </a:solidFill>
              </a:rPr>
              <a:t>Sinful tendencies can arise from three sources:  </a:t>
            </a:r>
          </a:p>
          <a:p>
            <a:endParaRPr lang="en-US" sz="3200" dirty="0">
              <a:solidFill>
                <a:schemeClr val="bg1"/>
              </a:solidFill>
            </a:endParaRPr>
          </a:p>
          <a:p>
            <a:pPr marL="457200" indent="-457200">
              <a:buFont typeface="Wingdings 2" panose="05020102010507070707" pitchFamily="18" charset="2"/>
              <a:buChar char=""/>
            </a:pPr>
            <a:r>
              <a:rPr lang="en-US" sz="3200" dirty="0" smtClean="0">
                <a:solidFill>
                  <a:schemeClr val="bg1"/>
                </a:solidFill>
              </a:rPr>
              <a:t>our own corrupted human nature</a:t>
            </a:r>
          </a:p>
          <a:p>
            <a:pPr marL="457200" indent="-457200">
              <a:buFont typeface="Wingdings 2" panose="05020102010507070707" pitchFamily="18" charset="2"/>
              <a:buChar char=""/>
            </a:pPr>
            <a:endParaRPr lang="en-US" sz="3200" dirty="0">
              <a:solidFill>
                <a:schemeClr val="bg1"/>
              </a:solidFill>
            </a:endParaRPr>
          </a:p>
          <a:p>
            <a:pPr marL="457200" indent="-457200">
              <a:buFont typeface="Wingdings 2" panose="05020102010507070707" pitchFamily="18" charset="2"/>
              <a:buChar char=""/>
            </a:pPr>
            <a:r>
              <a:rPr lang="en-US" sz="3200" dirty="0" smtClean="0">
                <a:solidFill>
                  <a:schemeClr val="bg1"/>
                </a:solidFill>
              </a:rPr>
              <a:t>our experiences in a fallen world</a:t>
            </a:r>
          </a:p>
          <a:p>
            <a:pPr marL="457200" indent="-457200">
              <a:buFont typeface="Wingdings 2" panose="05020102010507070707" pitchFamily="18" charset="2"/>
              <a:buChar char=""/>
            </a:pPr>
            <a:endParaRPr lang="en-US" sz="3200" dirty="0">
              <a:solidFill>
                <a:schemeClr val="bg1"/>
              </a:solidFill>
            </a:endParaRPr>
          </a:p>
          <a:p>
            <a:pPr marL="457200" indent="-457200">
              <a:buFont typeface="Wingdings 2" panose="05020102010507070707" pitchFamily="18" charset="2"/>
              <a:buChar char=""/>
            </a:pPr>
            <a:r>
              <a:rPr lang="en-US" sz="3200" dirty="0" smtClean="0">
                <a:solidFill>
                  <a:schemeClr val="bg1"/>
                </a:solidFill>
              </a:rPr>
              <a:t>demonic influence</a:t>
            </a:r>
            <a:endParaRPr lang="en-US" sz="3200" dirty="0">
              <a:solidFill>
                <a:schemeClr val="bg1"/>
              </a:solidFill>
            </a:endParaRPr>
          </a:p>
        </p:txBody>
      </p:sp>
    </p:spTree>
    <p:extLst>
      <p:ext uri="{BB962C8B-B14F-4D97-AF65-F5344CB8AC3E}">
        <p14:creationId xmlns:p14="http://schemas.microsoft.com/office/powerpoint/2010/main" val="1447422098"/>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0"/>
            <a:ext cx="9144000" cy="6924973"/>
          </a:xfrm>
          <a:prstGeom prst="rect">
            <a:avLst/>
          </a:prstGeom>
          <a:noFill/>
        </p:spPr>
        <p:txBody>
          <a:bodyPr wrap="square" rtlCol="0">
            <a:spAutoFit/>
          </a:bodyPr>
          <a:lstStyle/>
          <a:p>
            <a:r>
              <a:rPr lang="en-US" sz="3200" dirty="0" smtClean="0">
                <a:solidFill>
                  <a:srgbClr val="FFFF00"/>
                </a:solidFill>
              </a:rPr>
              <a:t>Individual response to homosexual desires:</a:t>
            </a:r>
          </a:p>
          <a:p>
            <a:endParaRPr lang="en-US" sz="2000" dirty="0">
              <a:solidFill>
                <a:schemeClr val="bg1"/>
              </a:solidFill>
            </a:endParaRPr>
          </a:p>
          <a:p>
            <a:r>
              <a:rPr lang="en-US" sz="3200" dirty="0" smtClean="0">
                <a:solidFill>
                  <a:schemeClr val="bg1"/>
                </a:solidFill>
              </a:rPr>
              <a:t>1. Believe in Jesus as your savior</a:t>
            </a:r>
          </a:p>
          <a:p>
            <a:r>
              <a:rPr lang="en-US" sz="3200" dirty="0">
                <a:solidFill>
                  <a:schemeClr val="bg1"/>
                </a:solidFill>
              </a:rPr>
              <a:t>	</a:t>
            </a:r>
            <a:r>
              <a:rPr lang="en-US" sz="3200" dirty="0" smtClean="0">
                <a:solidFill>
                  <a:schemeClr val="bg1"/>
                </a:solidFill>
                <a:sym typeface="Wingdings 2" panose="05020102010507070707" pitchFamily="18" charset="2"/>
              </a:rPr>
              <a:t></a:t>
            </a:r>
            <a:r>
              <a:rPr lang="en-US" sz="3200" dirty="0" smtClean="0">
                <a:solidFill>
                  <a:schemeClr val="bg1"/>
                </a:solidFill>
              </a:rPr>
              <a:t>experience redemption [freedom from sin]</a:t>
            </a:r>
          </a:p>
          <a:p>
            <a:r>
              <a:rPr lang="en-US" sz="3200" dirty="0">
                <a:solidFill>
                  <a:schemeClr val="bg1"/>
                </a:solidFill>
              </a:rPr>
              <a:t>	</a:t>
            </a:r>
            <a:r>
              <a:rPr lang="en-US" sz="3200" dirty="0">
                <a:solidFill>
                  <a:schemeClr val="bg1"/>
                </a:solidFill>
                <a:sym typeface="Wingdings 2" panose="05020102010507070707" pitchFamily="18" charset="2"/>
              </a:rPr>
              <a:t></a:t>
            </a:r>
            <a:r>
              <a:rPr lang="en-US" sz="3200" dirty="0" smtClean="0">
                <a:solidFill>
                  <a:schemeClr val="bg1"/>
                </a:solidFill>
              </a:rPr>
              <a:t>experience sanctification [purification]</a:t>
            </a:r>
          </a:p>
          <a:p>
            <a:endParaRPr lang="en-US" sz="2000" dirty="0">
              <a:solidFill>
                <a:schemeClr val="bg1"/>
              </a:solidFill>
            </a:endParaRPr>
          </a:p>
          <a:p>
            <a:r>
              <a:rPr lang="en-US" sz="3200" dirty="0" smtClean="0">
                <a:solidFill>
                  <a:schemeClr val="bg1"/>
                </a:solidFill>
              </a:rPr>
              <a:t>2. Submit to Jesus as your Lord</a:t>
            </a:r>
          </a:p>
          <a:p>
            <a:r>
              <a:rPr lang="en-US" sz="3200" dirty="0">
                <a:solidFill>
                  <a:schemeClr val="bg1"/>
                </a:solidFill>
              </a:rPr>
              <a:t>	</a:t>
            </a:r>
            <a:r>
              <a:rPr lang="en-US" sz="3200" dirty="0">
                <a:solidFill>
                  <a:schemeClr val="bg1"/>
                </a:solidFill>
                <a:sym typeface="Wingdings 2" panose="05020102010507070707" pitchFamily="18" charset="2"/>
              </a:rPr>
              <a:t></a:t>
            </a:r>
            <a:r>
              <a:rPr lang="en-US" sz="3200" dirty="0" smtClean="0">
                <a:solidFill>
                  <a:schemeClr val="bg1"/>
                </a:solidFill>
              </a:rPr>
              <a:t>find your identity and validation in him</a:t>
            </a:r>
          </a:p>
          <a:p>
            <a:r>
              <a:rPr lang="en-US" sz="3200" dirty="0">
                <a:solidFill>
                  <a:schemeClr val="bg1"/>
                </a:solidFill>
              </a:rPr>
              <a:t>	</a:t>
            </a:r>
            <a:r>
              <a:rPr lang="en-US" sz="3200" dirty="0">
                <a:solidFill>
                  <a:schemeClr val="bg1"/>
                </a:solidFill>
                <a:sym typeface="Wingdings 2" panose="05020102010507070707" pitchFamily="18" charset="2"/>
              </a:rPr>
              <a:t></a:t>
            </a:r>
            <a:r>
              <a:rPr lang="en-US" sz="3200" dirty="0" smtClean="0">
                <a:solidFill>
                  <a:schemeClr val="bg1"/>
                </a:solidFill>
              </a:rPr>
              <a:t>experience new spiritual life</a:t>
            </a:r>
          </a:p>
          <a:p>
            <a:endParaRPr lang="en-US" sz="2000" dirty="0">
              <a:solidFill>
                <a:schemeClr val="bg1"/>
              </a:solidFill>
            </a:endParaRPr>
          </a:p>
          <a:p>
            <a:r>
              <a:rPr lang="en-US" sz="3200" dirty="0" smtClean="0">
                <a:solidFill>
                  <a:schemeClr val="bg1"/>
                </a:solidFill>
              </a:rPr>
              <a:t>3. Accept God’s grace and forgiveness</a:t>
            </a:r>
          </a:p>
          <a:p>
            <a:r>
              <a:rPr lang="en-US" sz="3200" dirty="0">
                <a:solidFill>
                  <a:schemeClr val="bg1"/>
                </a:solidFill>
              </a:rPr>
              <a:t>	</a:t>
            </a:r>
            <a:r>
              <a:rPr lang="en-US" sz="3200" dirty="0">
                <a:solidFill>
                  <a:schemeClr val="bg1"/>
                </a:solidFill>
                <a:sym typeface="Wingdings 2" panose="05020102010507070707" pitchFamily="18" charset="2"/>
              </a:rPr>
              <a:t></a:t>
            </a:r>
            <a:r>
              <a:rPr lang="en-US" sz="3200" dirty="0" smtClean="0">
                <a:solidFill>
                  <a:schemeClr val="bg1"/>
                </a:solidFill>
              </a:rPr>
              <a:t>live without shame</a:t>
            </a:r>
          </a:p>
          <a:p>
            <a:r>
              <a:rPr lang="en-US" sz="3200" dirty="0">
                <a:solidFill>
                  <a:schemeClr val="bg1"/>
                </a:solidFill>
              </a:rPr>
              <a:t>	</a:t>
            </a:r>
            <a:r>
              <a:rPr lang="en-US" sz="3200" dirty="0">
                <a:solidFill>
                  <a:schemeClr val="bg1"/>
                </a:solidFill>
                <a:sym typeface="Wingdings 2" panose="05020102010507070707" pitchFamily="18" charset="2"/>
              </a:rPr>
              <a:t></a:t>
            </a:r>
            <a:r>
              <a:rPr lang="en-US" sz="3200" dirty="0" smtClean="0">
                <a:solidFill>
                  <a:schemeClr val="bg1"/>
                </a:solidFill>
              </a:rPr>
              <a:t>walk in God’s light</a:t>
            </a:r>
          </a:p>
          <a:p>
            <a:endParaRPr lang="en-US" sz="2000" dirty="0">
              <a:solidFill>
                <a:schemeClr val="bg1"/>
              </a:solidFill>
            </a:endParaRPr>
          </a:p>
          <a:p>
            <a:r>
              <a:rPr lang="en-US" sz="3200" dirty="0" smtClean="0">
                <a:solidFill>
                  <a:schemeClr val="bg1"/>
                </a:solidFill>
              </a:rPr>
              <a:t>4. Immerse yourself in Christian community</a:t>
            </a:r>
            <a:endParaRPr lang="en-US" sz="3200" dirty="0">
              <a:solidFill>
                <a:schemeClr val="bg1"/>
              </a:solidFill>
            </a:endParaRPr>
          </a:p>
        </p:txBody>
      </p:sp>
    </p:spTree>
    <p:extLst>
      <p:ext uri="{BB962C8B-B14F-4D97-AF65-F5344CB8AC3E}">
        <p14:creationId xmlns:p14="http://schemas.microsoft.com/office/powerpoint/2010/main" val="1482940942"/>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0"/>
            <a:ext cx="9144000" cy="6309420"/>
          </a:xfrm>
          <a:prstGeom prst="rect">
            <a:avLst/>
          </a:prstGeom>
          <a:noFill/>
        </p:spPr>
        <p:txBody>
          <a:bodyPr wrap="square" rtlCol="0">
            <a:spAutoFit/>
          </a:bodyPr>
          <a:lstStyle/>
          <a:p>
            <a:r>
              <a:rPr lang="en-US" sz="3200" dirty="0" smtClean="0">
                <a:solidFill>
                  <a:srgbClr val="FFFF00"/>
                </a:solidFill>
              </a:rPr>
              <a:t>Church response </a:t>
            </a:r>
            <a:r>
              <a:rPr lang="en-US" sz="3200" dirty="0" smtClean="0">
                <a:solidFill>
                  <a:srgbClr val="FFFF00"/>
                </a:solidFill>
              </a:rPr>
              <a:t>to </a:t>
            </a:r>
            <a:r>
              <a:rPr lang="en-US" sz="3200" dirty="0" smtClean="0">
                <a:solidFill>
                  <a:srgbClr val="FFFF00"/>
                </a:solidFill>
              </a:rPr>
              <a:t>homosexuality:</a:t>
            </a:r>
            <a:endParaRPr lang="en-US" sz="2000" dirty="0">
              <a:solidFill>
                <a:schemeClr val="bg1"/>
              </a:solidFill>
            </a:endParaRPr>
          </a:p>
          <a:p>
            <a:endParaRPr lang="en-US" sz="2000" dirty="0">
              <a:solidFill>
                <a:schemeClr val="bg1"/>
              </a:solidFill>
            </a:endParaRPr>
          </a:p>
          <a:p>
            <a:r>
              <a:rPr lang="en-US" sz="3200" dirty="0" smtClean="0">
                <a:solidFill>
                  <a:schemeClr val="bg1"/>
                </a:solidFill>
              </a:rPr>
              <a:t>1. Love the sinner</a:t>
            </a:r>
          </a:p>
          <a:p>
            <a:r>
              <a:rPr lang="en-US" sz="3200" dirty="0" smtClean="0">
                <a:solidFill>
                  <a:schemeClr val="bg1"/>
                </a:solidFill>
              </a:rPr>
              <a:t>	</a:t>
            </a:r>
            <a:r>
              <a:rPr lang="en-US" sz="3200" dirty="0" smtClean="0">
                <a:solidFill>
                  <a:schemeClr val="bg1"/>
                </a:solidFill>
                <a:sym typeface="Wingdings 2" panose="05020102010507070707" pitchFamily="18" charset="2"/>
              </a:rPr>
              <a:t></a:t>
            </a:r>
            <a:r>
              <a:rPr lang="en-US" sz="3200" dirty="0" smtClean="0">
                <a:solidFill>
                  <a:schemeClr val="bg1"/>
                </a:solidFill>
              </a:rPr>
              <a:t>don’t judge</a:t>
            </a:r>
            <a:r>
              <a:rPr lang="en-US" sz="3200" dirty="0">
                <a:solidFill>
                  <a:schemeClr val="bg1"/>
                </a:solidFill>
              </a:rPr>
              <a:t> </a:t>
            </a:r>
            <a:r>
              <a:rPr lang="en-US" sz="3200" dirty="0" smtClean="0">
                <a:solidFill>
                  <a:schemeClr val="bg1"/>
                </a:solidFill>
              </a:rPr>
              <a:t>them, just their sin</a:t>
            </a:r>
          </a:p>
          <a:p>
            <a:r>
              <a:rPr lang="en-US" sz="3200" dirty="0" smtClean="0">
                <a:solidFill>
                  <a:schemeClr val="bg1"/>
                </a:solidFill>
              </a:rPr>
              <a:t>	</a:t>
            </a:r>
            <a:r>
              <a:rPr lang="en-US" sz="3200" dirty="0" smtClean="0">
                <a:solidFill>
                  <a:schemeClr val="bg1"/>
                </a:solidFill>
                <a:sym typeface="Wingdings 2" panose="05020102010507070707" pitchFamily="18" charset="2"/>
              </a:rPr>
              <a:t></a:t>
            </a:r>
            <a:r>
              <a:rPr lang="en-US" sz="3200" dirty="0" smtClean="0">
                <a:solidFill>
                  <a:schemeClr val="bg1"/>
                </a:solidFill>
              </a:rPr>
              <a:t>welcome them into our church</a:t>
            </a:r>
          </a:p>
          <a:p>
            <a:r>
              <a:rPr lang="en-US" sz="3200" dirty="0" smtClean="0">
                <a:solidFill>
                  <a:schemeClr val="bg1"/>
                </a:solidFill>
              </a:rPr>
              <a:t>	</a:t>
            </a:r>
            <a:r>
              <a:rPr lang="en-US" sz="3200" dirty="0" smtClean="0">
                <a:solidFill>
                  <a:schemeClr val="bg1"/>
                </a:solidFill>
                <a:sym typeface="Wingdings 2" panose="05020102010507070707" pitchFamily="18" charset="2"/>
              </a:rPr>
              <a:t></a:t>
            </a:r>
            <a:r>
              <a:rPr lang="en-US" sz="3200" dirty="0" smtClean="0">
                <a:solidFill>
                  <a:schemeClr val="bg1"/>
                </a:solidFill>
              </a:rPr>
              <a:t>mediate God’s love, grace, and truth to them</a:t>
            </a:r>
          </a:p>
          <a:p>
            <a:endParaRPr lang="en-US" sz="3200" dirty="0">
              <a:solidFill>
                <a:schemeClr val="bg1"/>
              </a:solidFill>
            </a:endParaRPr>
          </a:p>
          <a:p>
            <a:r>
              <a:rPr lang="en-US" sz="3200" dirty="0" smtClean="0">
                <a:solidFill>
                  <a:schemeClr val="bg1"/>
                </a:solidFill>
              </a:rPr>
              <a:t>2. Resist cultural deterioration</a:t>
            </a:r>
          </a:p>
          <a:p>
            <a:r>
              <a:rPr lang="en-US" sz="3200" dirty="0" smtClean="0">
                <a:solidFill>
                  <a:schemeClr val="bg1"/>
                </a:solidFill>
              </a:rPr>
              <a:t>	</a:t>
            </a:r>
            <a:r>
              <a:rPr lang="en-US" sz="3200" dirty="0" smtClean="0">
                <a:solidFill>
                  <a:schemeClr val="bg1"/>
                </a:solidFill>
                <a:sym typeface="Wingdings 2" panose="05020102010507070707" pitchFamily="18" charset="2"/>
              </a:rPr>
              <a:t></a:t>
            </a:r>
            <a:r>
              <a:rPr lang="en-US" sz="3200" dirty="0" smtClean="0">
                <a:solidFill>
                  <a:schemeClr val="bg1"/>
                </a:solidFill>
              </a:rPr>
              <a:t>speak truth in love about sin and salvation</a:t>
            </a:r>
          </a:p>
          <a:p>
            <a:r>
              <a:rPr lang="en-US" sz="3200" dirty="0" smtClean="0">
                <a:solidFill>
                  <a:schemeClr val="bg1"/>
                </a:solidFill>
              </a:rPr>
              <a:t>	</a:t>
            </a:r>
            <a:r>
              <a:rPr lang="en-US" sz="3200" dirty="0" smtClean="0">
                <a:solidFill>
                  <a:schemeClr val="bg1"/>
                </a:solidFill>
                <a:sym typeface="Wingdings 2" panose="05020102010507070707" pitchFamily="18" charset="2"/>
              </a:rPr>
              <a:t></a:t>
            </a:r>
            <a:r>
              <a:rPr lang="en-US" sz="3200" dirty="0" smtClean="0">
                <a:solidFill>
                  <a:schemeClr val="bg1"/>
                </a:solidFill>
              </a:rPr>
              <a:t>resist legal &amp; cultural shifts toward immorality</a:t>
            </a:r>
          </a:p>
          <a:p>
            <a:endParaRPr lang="en-US" sz="3200" dirty="0">
              <a:solidFill>
                <a:schemeClr val="bg1"/>
              </a:solidFill>
            </a:endParaRPr>
          </a:p>
          <a:p>
            <a:r>
              <a:rPr lang="en-US" sz="3200" dirty="0" smtClean="0">
                <a:solidFill>
                  <a:schemeClr val="bg1"/>
                </a:solidFill>
              </a:rPr>
              <a:t>3. Remember our mission to share </a:t>
            </a:r>
            <a:r>
              <a:rPr lang="en-US" sz="3200" smtClean="0">
                <a:solidFill>
                  <a:schemeClr val="bg1"/>
                </a:solidFill>
              </a:rPr>
              <a:t>the gospel</a:t>
            </a:r>
            <a:endParaRPr lang="en-US" sz="3200" dirty="0" smtClean="0">
              <a:solidFill>
                <a:schemeClr val="bg1"/>
              </a:solidFill>
            </a:endParaRPr>
          </a:p>
          <a:p>
            <a:endParaRPr lang="en-US" sz="3200" dirty="0" smtClean="0">
              <a:solidFill>
                <a:schemeClr val="bg1"/>
              </a:solidFill>
            </a:endParaRPr>
          </a:p>
        </p:txBody>
      </p:sp>
    </p:spTree>
    <p:extLst>
      <p:ext uri="{BB962C8B-B14F-4D97-AF65-F5344CB8AC3E}">
        <p14:creationId xmlns:p14="http://schemas.microsoft.com/office/powerpoint/2010/main" val="3717064420"/>
      </p:ext>
    </p:extLst>
  </p:cSld>
  <p:clrMapOvr>
    <a:masterClrMapping/>
  </p:clrMapOvr>
  <mc:AlternateContent xmlns:mc="http://schemas.openxmlformats.org/markup-compatibility/2006">
    <mc:Choice xmlns:p14="http://schemas.microsoft.com/office/powerpoint/2010/main" Requires="p14">
      <p:transition spd="slow" p14:dur="2000">
        <p:wipe dir="d"/>
      </p:transition>
    </mc:Choice>
    <mc:Fallback>
      <p:transition spd="slow">
        <p:wipe dir="d"/>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0"/>
            <a:ext cx="9144000" cy="6494085"/>
          </a:xfrm>
          <a:prstGeom prst="rect">
            <a:avLst/>
          </a:prstGeom>
          <a:noFill/>
        </p:spPr>
        <p:txBody>
          <a:bodyPr wrap="square" rtlCol="0">
            <a:spAutoFit/>
          </a:bodyPr>
          <a:lstStyle/>
          <a:p>
            <a:r>
              <a:rPr lang="en-US" sz="3200" dirty="0">
                <a:solidFill>
                  <a:schemeClr val="bg1"/>
                </a:solidFill>
              </a:rPr>
              <a:t>Leviticus </a:t>
            </a:r>
            <a:r>
              <a:rPr lang="en-US" sz="3200" dirty="0" smtClean="0">
                <a:solidFill>
                  <a:schemeClr val="bg1"/>
                </a:solidFill>
              </a:rPr>
              <a:t>18.1-4 NET:  </a:t>
            </a:r>
            <a:r>
              <a:rPr lang="en-US" sz="3200" dirty="0">
                <a:solidFill>
                  <a:schemeClr val="bg1"/>
                </a:solidFill>
              </a:rPr>
              <a:t>The LORD spoke to Moses:  “Speak to the Israelites and tell them, ‘I am the LORD your God! You must not do as they do in the land of Egypt where you have been living, and you must not do as they do in the land of Canaan into which I am about to bring you; you must not walk in their statutes.  You must observe my regulations and you must be sure to walk in my statutes. I am the LORD your God</a:t>
            </a:r>
            <a:r>
              <a:rPr lang="en-US" sz="3200" dirty="0" smtClean="0">
                <a:solidFill>
                  <a:schemeClr val="bg1"/>
                </a:solidFill>
              </a:rPr>
              <a:t>.’”</a:t>
            </a:r>
          </a:p>
          <a:p>
            <a:endParaRPr lang="en-US" sz="3200" dirty="0" smtClean="0">
              <a:solidFill>
                <a:schemeClr val="bg1"/>
              </a:solidFill>
            </a:endParaRPr>
          </a:p>
          <a:p>
            <a:pPr algn="r"/>
            <a:r>
              <a:rPr lang="en-US" sz="3200" b="1" dirty="0" smtClean="0">
                <a:solidFill>
                  <a:srgbClr val="FFFF00"/>
                </a:solidFill>
              </a:rPr>
              <a:t>Live God’s way, not the world’s way </a:t>
            </a:r>
            <a:endParaRPr lang="en-US" sz="3200" b="1" dirty="0">
              <a:solidFill>
                <a:srgbClr val="FFFF00"/>
              </a:solidFill>
            </a:endParaRPr>
          </a:p>
          <a:p>
            <a:endParaRPr lang="en-US" sz="3200" dirty="0">
              <a:solidFill>
                <a:schemeClr val="bg1"/>
              </a:solidFill>
            </a:endParaRPr>
          </a:p>
          <a:p>
            <a:r>
              <a:rPr lang="en-US" sz="3200" dirty="0" smtClean="0">
                <a:solidFill>
                  <a:schemeClr val="bg1"/>
                </a:solidFill>
              </a:rPr>
              <a:t>Leviticus 18.24-30:  similar warnings.</a:t>
            </a:r>
            <a:endParaRPr lang="en-US" sz="3200" dirty="0">
              <a:solidFill>
                <a:schemeClr val="bg1"/>
              </a:solidFill>
            </a:endParaRPr>
          </a:p>
        </p:txBody>
      </p:sp>
      <p:cxnSp>
        <p:nvCxnSpPr>
          <p:cNvPr id="4" name="Straight Connector 3"/>
          <p:cNvCxnSpPr/>
          <p:nvPr/>
        </p:nvCxnSpPr>
        <p:spPr>
          <a:xfrm>
            <a:off x="72736" y="4301836"/>
            <a:ext cx="0" cy="477982"/>
          </a:xfrm>
          <a:prstGeom prst="line">
            <a:avLst/>
          </a:prstGeom>
          <a:ln w="50800">
            <a:solidFill>
              <a:srgbClr val="FFFF00"/>
            </a:solidFill>
          </a:ln>
        </p:spPr>
        <p:style>
          <a:lnRef idx="1">
            <a:schemeClr val="accent1"/>
          </a:lnRef>
          <a:fillRef idx="0">
            <a:schemeClr val="accent1"/>
          </a:fillRef>
          <a:effectRef idx="0">
            <a:schemeClr val="accent1"/>
          </a:effectRef>
          <a:fontRef idx="minor">
            <a:schemeClr val="tx1"/>
          </a:fontRef>
        </p:style>
      </p:cxnSp>
      <p:cxnSp>
        <p:nvCxnSpPr>
          <p:cNvPr id="5" name="Straight Connector 4"/>
          <p:cNvCxnSpPr/>
          <p:nvPr/>
        </p:nvCxnSpPr>
        <p:spPr>
          <a:xfrm>
            <a:off x="8925787" y="4301836"/>
            <a:ext cx="0" cy="477982"/>
          </a:xfrm>
          <a:prstGeom prst="line">
            <a:avLst/>
          </a:prstGeom>
          <a:ln w="50800">
            <a:solidFill>
              <a:srgbClr val="FFFF00"/>
            </a:solidFill>
          </a:ln>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p:nvCxnSpPr>
        <p:spPr>
          <a:xfrm>
            <a:off x="72736" y="4779818"/>
            <a:ext cx="8853051" cy="0"/>
          </a:xfrm>
          <a:prstGeom prst="line">
            <a:avLst/>
          </a:prstGeom>
          <a:ln w="50800">
            <a:solidFill>
              <a:srgbClr val="FFFF00"/>
            </a:solidFill>
          </a:ln>
        </p:spPr>
        <p:style>
          <a:lnRef idx="1">
            <a:schemeClr val="accent1"/>
          </a:lnRef>
          <a:fillRef idx="0">
            <a:schemeClr val="accent1"/>
          </a:fillRef>
          <a:effectRef idx="0">
            <a:schemeClr val="accent1"/>
          </a:effectRef>
          <a:fontRef idx="minor">
            <a:schemeClr val="tx1"/>
          </a:fontRef>
        </p:style>
      </p:cxnSp>
      <p:sp>
        <p:nvSpPr>
          <p:cNvPr id="8" name="Bent-Up Arrow 7"/>
          <p:cNvSpPr/>
          <p:nvPr/>
        </p:nvSpPr>
        <p:spPr>
          <a:xfrm rot="5400000">
            <a:off x="1995054" y="4343403"/>
            <a:ext cx="467592" cy="1361209"/>
          </a:xfrm>
          <a:prstGeom prst="bentUpArrow">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692245614"/>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0"/>
            <a:ext cx="9144000" cy="3539430"/>
          </a:xfrm>
          <a:prstGeom prst="rect">
            <a:avLst/>
          </a:prstGeom>
          <a:noFill/>
        </p:spPr>
        <p:txBody>
          <a:bodyPr wrap="square" rtlCol="0">
            <a:spAutoFit/>
          </a:bodyPr>
          <a:lstStyle/>
          <a:p>
            <a:r>
              <a:rPr lang="en-US" sz="3200" dirty="0" smtClean="0">
                <a:solidFill>
                  <a:schemeClr val="accent2">
                    <a:lumMod val="60000"/>
                    <a:lumOff val="40000"/>
                  </a:schemeClr>
                </a:solidFill>
              </a:rPr>
              <a:t>	18.1-5:  Live God’s way, not the world’s way </a:t>
            </a:r>
            <a:endParaRPr lang="en-US" sz="3200" dirty="0">
              <a:solidFill>
                <a:schemeClr val="accent2">
                  <a:lumMod val="60000"/>
                  <a:lumOff val="40000"/>
                </a:schemeClr>
              </a:solidFill>
            </a:endParaRPr>
          </a:p>
          <a:p>
            <a:r>
              <a:rPr lang="en-US" sz="3200" dirty="0" smtClean="0">
                <a:solidFill>
                  <a:schemeClr val="bg1"/>
                </a:solidFill>
              </a:rPr>
              <a:t>18.6-23:  </a:t>
            </a:r>
            <a:r>
              <a:rPr lang="en-US" sz="3200" i="1" dirty="0" smtClean="0">
                <a:solidFill>
                  <a:schemeClr val="bg1"/>
                </a:solidFill>
              </a:rPr>
              <a:t>application about sexuality</a:t>
            </a:r>
            <a:endParaRPr lang="en-US" sz="3200" i="1" dirty="0">
              <a:solidFill>
                <a:schemeClr val="bg1"/>
              </a:solidFill>
            </a:endParaRPr>
          </a:p>
          <a:p>
            <a:r>
              <a:rPr lang="en-US" sz="3200" dirty="0" smtClean="0">
                <a:solidFill>
                  <a:schemeClr val="accent2">
                    <a:lumMod val="60000"/>
                    <a:lumOff val="40000"/>
                  </a:schemeClr>
                </a:solidFill>
              </a:rPr>
              <a:t>	18.24-30: Live God’s way, not the world’s way</a:t>
            </a:r>
          </a:p>
          <a:p>
            <a:endParaRPr lang="en-US" sz="3200" dirty="0" smtClean="0">
              <a:solidFill>
                <a:schemeClr val="bg1"/>
              </a:solidFill>
            </a:endParaRPr>
          </a:p>
          <a:p>
            <a:endParaRPr lang="en-US" sz="3200" dirty="0">
              <a:solidFill>
                <a:schemeClr val="bg1"/>
              </a:solidFill>
            </a:endParaRPr>
          </a:p>
          <a:p>
            <a:r>
              <a:rPr lang="en-US" sz="3200" dirty="0" smtClean="0">
                <a:solidFill>
                  <a:schemeClr val="bg1"/>
                </a:solidFill>
              </a:rPr>
              <a:t>18.9 NET: You </a:t>
            </a:r>
            <a:r>
              <a:rPr lang="en-US" sz="3200" dirty="0">
                <a:solidFill>
                  <a:schemeClr val="bg1"/>
                </a:solidFill>
              </a:rPr>
              <a:t>must not have sexual intercourse with your sister</a:t>
            </a:r>
            <a:r>
              <a:rPr lang="en-US" sz="3200" dirty="0" smtClean="0">
                <a:solidFill>
                  <a:schemeClr val="bg1"/>
                </a:solidFill>
              </a:rPr>
              <a:t>.</a:t>
            </a:r>
            <a:endParaRPr lang="en-US" sz="3200" dirty="0">
              <a:solidFill>
                <a:schemeClr val="bg1"/>
              </a:solidFill>
            </a:endParaRPr>
          </a:p>
        </p:txBody>
      </p:sp>
      <p:cxnSp>
        <p:nvCxnSpPr>
          <p:cNvPr id="4" name="Straight Arrow Connector 3"/>
          <p:cNvCxnSpPr/>
          <p:nvPr/>
        </p:nvCxnSpPr>
        <p:spPr>
          <a:xfrm>
            <a:off x="560173" y="1136822"/>
            <a:ext cx="0" cy="1383956"/>
          </a:xfrm>
          <a:prstGeom prst="straightConnector1">
            <a:avLst/>
          </a:prstGeom>
          <a:ln w="50800">
            <a:solidFill>
              <a:schemeClr val="bg1"/>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77612259"/>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0"/>
            <a:ext cx="9144000" cy="6617196"/>
          </a:xfrm>
          <a:prstGeom prst="rect">
            <a:avLst/>
          </a:prstGeom>
          <a:noFill/>
        </p:spPr>
        <p:txBody>
          <a:bodyPr wrap="square" rtlCol="0">
            <a:spAutoFit/>
          </a:bodyPr>
          <a:lstStyle/>
          <a:p>
            <a:r>
              <a:rPr lang="en-US" sz="3200" dirty="0" smtClean="0">
                <a:solidFill>
                  <a:schemeClr val="accent2">
                    <a:lumMod val="60000"/>
                    <a:lumOff val="40000"/>
                  </a:schemeClr>
                </a:solidFill>
              </a:rPr>
              <a:t>	18.1-5:  Live God’s way, not the world’s way </a:t>
            </a:r>
            <a:endParaRPr lang="en-US" sz="3200" dirty="0">
              <a:solidFill>
                <a:schemeClr val="accent2">
                  <a:lumMod val="60000"/>
                  <a:lumOff val="40000"/>
                </a:schemeClr>
              </a:solidFill>
            </a:endParaRPr>
          </a:p>
          <a:p>
            <a:r>
              <a:rPr lang="en-US" sz="3200" dirty="0" smtClean="0">
                <a:solidFill>
                  <a:schemeClr val="bg1"/>
                </a:solidFill>
              </a:rPr>
              <a:t>18.6-23:  </a:t>
            </a:r>
            <a:r>
              <a:rPr lang="en-US" sz="3200" i="1" dirty="0" smtClean="0">
                <a:solidFill>
                  <a:schemeClr val="bg1"/>
                </a:solidFill>
              </a:rPr>
              <a:t>application about sexuality</a:t>
            </a:r>
            <a:endParaRPr lang="en-US" sz="3200" i="1" dirty="0">
              <a:solidFill>
                <a:schemeClr val="bg1"/>
              </a:solidFill>
            </a:endParaRPr>
          </a:p>
          <a:p>
            <a:r>
              <a:rPr lang="en-US" sz="3200" dirty="0" smtClean="0">
                <a:solidFill>
                  <a:schemeClr val="accent2">
                    <a:lumMod val="60000"/>
                    <a:lumOff val="40000"/>
                  </a:schemeClr>
                </a:solidFill>
              </a:rPr>
              <a:t>	18.24-30: Live God’s way, not the world’s way</a:t>
            </a:r>
          </a:p>
          <a:p>
            <a:endParaRPr lang="en-US" sz="3200" dirty="0" smtClean="0">
              <a:solidFill>
                <a:schemeClr val="bg1"/>
              </a:solidFill>
            </a:endParaRPr>
          </a:p>
          <a:p>
            <a:endParaRPr lang="en-US" sz="3200" dirty="0">
              <a:solidFill>
                <a:schemeClr val="bg1"/>
              </a:solidFill>
            </a:endParaRPr>
          </a:p>
          <a:p>
            <a:r>
              <a:rPr lang="en-US" sz="3200" dirty="0" smtClean="0">
                <a:solidFill>
                  <a:schemeClr val="bg1"/>
                </a:solidFill>
              </a:rPr>
              <a:t>18.9 NET: You </a:t>
            </a:r>
            <a:r>
              <a:rPr lang="en-US" sz="3200" dirty="0">
                <a:solidFill>
                  <a:schemeClr val="bg1"/>
                </a:solidFill>
              </a:rPr>
              <a:t>must not have sexual intercourse with your sister</a:t>
            </a:r>
            <a:r>
              <a:rPr lang="en-US" sz="3200" dirty="0" smtClean="0">
                <a:solidFill>
                  <a:schemeClr val="bg1"/>
                </a:solidFill>
              </a:rPr>
              <a:t>.</a:t>
            </a:r>
          </a:p>
          <a:p>
            <a:endParaRPr lang="en-US" sz="3200" dirty="0">
              <a:solidFill>
                <a:schemeClr val="bg1"/>
              </a:solidFill>
            </a:endParaRPr>
          </a:p>
          <a:p>
            <a:r>
              <a:rPr lang="en-US" sz="3200" dirty="0" smtClean="0">
                <a:solidFill>
                  <a:schemeClr val="bg1"/>
                </a:solidFill>
              </a:rPr>
              <a:t>18.22 NET:  You </a:t>
            </a:r>
            <a:r>
              <a:rPr lang="en-US" sz="3200" dirty="0">
                <a:solidFill>
                  <a:schemeClr val="bg1"/>
                </a:solidFill>
              </a:rPr>
              <a:t>must not </a:t>
            </a:r>
            <a:r>
              <a:rPr lang="en-US" sz="3200" u="sng" dirty="0" smtClean="0">
                <a:solidFill>
                  <a:srgbClr val="FFFF00"/>
                </a:solidFill>
              </a:rPr>
              <a:t>have </a:t>
            </a:r>
            <a:r>
              <a:rPr lang="en-US" sz="3200" u="sng" dirty="0">
                <a:solidFill>
                  <a:srgbClr val="FFFF00"/>
                </a:solidFill>
              </a:rPr>
              <a:t>sexual intercourse</a:t>
            </a:r>
            <a:r>
              <a:rPr lang="en-US" sz="3200" dirty="0">
                <a:solidFill>
                  <a:schemeClr val="bg1"/>
                </a:solidFill>
              </a:rPr>
              <a:t> </a:t>
            </a:r>
            <a:endParaRPr lang="en-US" sz="3200" dirty="0" smtClean="0">
              <a:solidFill>
                <a:schemeClr val="bg1"/>
              </a:solidFill>
            </a:endParaRPr>
          </a:p>
          <a:p>
            <a:r>
              <a:rPr lang="en-US" sz="3200" dirty="0" smtClean="0">
                <a:solidFill>
                  <a:schemeClr val="bg1"/>
                </a:solidFill>
              </a:rPr>
              <a:t>with </a:t>
            </a:r>
            <a:r>
              <a:rPr lang="en-US" sz="3200" dirty="0">
                <a:solidFill>
                  <a:schemeClr val="bg1"/>
                </a:solidFill>
              </a:rPr>
              <a:t>a male as one </a:t>
            </a:r>
            <a:r>
              <a:rPr lang="en-US" sz="3200" u="sng" dirty="0" smtClean="0">
                <a:solidFill>
                  <a:srgbClr val="FFFF00"/>
                </a:solidFill>
              </a:rPr>
              <a:t>has </a:t>
            </a:r>
            <a:r>
              <a:rPr lang="en-US" sz="3200" u="sng" dirty="0">
                <a:solidFill>
                  <a:srgbClr val="FFFF00"/>
                </a:solidFill>
              </a:rPr>
              <a:t>sexual intercourse</a:t>
            </a:r>
            <a:r>
              <a:rPr lang="en-US" sz="3200" i="1" dirty="0">
                <a:solidFill>
                  <a:srgbClr val="FFFF00"/>
                </a:solidFill>
              </a:rPr>
              <a:t> </a:t>
            </a:r>
            <a:endParaRPr lang="en-US" sz="3200" i="1" dirty="0" smtClean="0">
              <a:solidFill>
                <a:srgbClr val="FFFF00"/>
              </a:solidFill>
            </a:endParaRPr>
          </a:p>
          <a:p>
            <a:r>
              <a:rPr lang="en-US" sz="3200" dirty="0" smtClean="0">
                <a:solidFill>
                  <a:schemeClr val="bg1"/>
                </a:solidFill>
              </a:rPr>
              <a:t>with </a:t>
            </a:r>
            <a:r>
              <a:rPr lang="en-US" sz="3200" dirty="0">
                <a:solidFill>
                  <a:schemeClr val="bg1"/>
                </a:solidFill>
              </a:rPr>
              <a:t>a woman; it is a detestable </a:t>
            </a:r>
            <a:r>
              <a:rPr lang="en-US" sz="3200" dirty="0" smtClean="0">
                <a:solidFill>
                  <a:schemeClr val="bg1"/>
                </a:solidFill>
              </a:rPr>
              <a:t>act.</a:t>
            </a:r>
          </a:p>
          <a:p>
            <a:endParaRPr lang="en-US" sz="3200" dirty="0">
              <a:solidFill>
                <a:schemeClr val="bg1"/>
              </a:solidFill>
            </a:endParaRPr>
          </a:p>
          <a:p>
            <a:pPr algn="r"/>
            <a:r>
              <a:rPr lang="he-IL" sz="4000" dirty="0">
                <a:solidFill>
                  <a:srgbClr val="FFFF00"/>
                </a:solidFill>
                <a:latin typeface="Times New Roman" panose="02020603050405020304" pitchFamily="18" charset="0"/>
                <a:cs typeface="Times New Roman" panose="02020603050405020304" pitchFamily="18" charset="0"/>
              </a:rPr>
              <a:t>שָׁכַב</a:t>
            </a:r>
            <a:r>
              <a:rPr lang="en-US" sz="3200" dirty="0" smtClean="0">
                <a:solidFill>
                  <a:srgbClr val="FFFF00"/>
                </a:solidFill>
              </a:rPr>
              <a:t> = to lie down</a:t>
            </a:r>
            <a:endParaRPr lang="en-US" sz="3200" dirty="0">
              <a:solidFill>
                <a:srgbClr val="FFFF00"/>
              </a:solidFill>
            </a:endParaRPr>
          </a:p>
        </p:txBody>
      </p:sp>
      <p:cxnSp>
        <p:nvCxnSpPr>
          <p:cNvPr id="4" name="Straight Arrow Connector 3"/>
          <p:cNvCxnSpPr/>
          <p:nvPr/>
        </p:nvCxnSpPr>
        <p:spPr>
          <a:xfrm>
            <a:off x="560173" y="1136822"/>
            <a:ext cx="0" cy="1383956"/>
          </a:xfrm>
          <a:prstGeom prst="straightConnector1">
            <a:avLst/>
          </a:prstGeom>
          <a:ln w="50800">
            <a:solidFill>
              <a:schemeClr val="bg1"/>
            </a:solidFill>
            <a:tailEnd type="triangle"/>
          </a:ln>
        </p:spPr>
        <p:style>
          <a:lnRef idx="1">
            <a:schemeClr val="accent1"/>
          </a:lnRef>
          <a:fillRef idx="0">
            <a:schemeClr val="accent1"/>
          </a:fillRef>
          <a:effectRef idx="0">
            <a:schemeClr val="accent1"/>
          </a:effectRef>
          <a:fontRef idx="minor">
            <a:schemeClr val="tx1"/>
          </a:fontRef>
        </p:style>
      </p:cxnSp>
      <p:cxnSp>
        <p:nvCxnSpPr>
          <p:cNvPr id="5" name="Straight Arrow Connector 4"/>
          <p:cNvCxnSpPr/>
          <p:nvPr/>
        </p:nvCxnSpPr>
        <p:spPr>
          <a:xfrm>
            <a:off x="7805352" y="4534930"/>
            <a:ext cx="0" cy="1383956"/>
          </a:xfrm>
          <a:prstGeom prst="straightConnector1">
            <a:avLst/>
          </a:prstGeom>
          <a:ln w="50800">
            <a:solidFill>
              <a:srgbClr val="FFFF00"/>
            </a:solidFill>
            <a:tailEnd type="triangle"/>
          </a:ln>
        </p:spPr>
        <p:style>
          <a:lnRef idx="1">
            <a:schemeClr val="accent1"/>
          </a:lnRef>
          <a:fillRef idx="0">
            <a:schemeClr val="accent1"/>
          </a:fillRef>
          <a:effectRef idx="0">
            <a:schemeClr val="accent1"/>
          </a:effectRef>
          <a:fontRef idx="minor">
            <a:schemeClr val="tx1"/>
          </a:fontRef>
        </p:style>
      </p:cxnSp>
      <p:cxnSp>
        <p:nvCxnSpPr>
          <p:cNvPr id="6" name="Straight Arrow Connector 5"/>
          <p:cNvCxnSpPr/>
          <p:nvPr/>
        </p:nvCxnSpPr>
        <p:spPr>
          <a:xfrm>
            <a:off x="6540843" y="5000368"/>
            <a:ext cx="0" cy="918518"/>
          </a:xfrm>
          <a:prstGeom prst="straightConnector1">
            <a:avLst/>
          </a:prstGeom>
          <a:ln w="50800">
            <a:solidFill>
              <a:srgbClr val="FFFF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67574689"/>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0"/>
            <a:ext cx="9144000" cy="4524315"/>
          </a:xfrm>
          <a:prstGeom prst="rect">
            <a:avLst/>
          </a:prstGeom>
          <a:noFill/>
        </p:spPr>
        <p:txBody>
          <a:bodyPr wrap="square" rtlCol="0">
            <a:spAutoFit/>
          </a:bodyPr>
          <a:lstStyle/>
          <a:p>
            <a:r>
              <a:rPr lang="en-US" sz="3200" dirty="0" smtClean="0">
                <a:solidFill>
                  <a:schemeClr val="bg1"/>
                </a:solidFill>
              </a:rPr>
              <a:t>Leviticus</a:t>
            </a:r>
            <a:r>
              <a:rPr lang="en-US" sz="3200" b="1" dirty="0" smtClean="0"/>
              <a:t> </a:t>
            </a:r>
            <a:r>
              <a:rPr lang="en-US" sz="3200" dirty="0" smtClean="0">
                <a:solidFill>
                  <a:schemeClr val="bg1"/>
                </a:solidFill>
              </a:rPr>
              <a:t>18.22 NET:  You </a:t>
            </a:r>
            <a:r>
              <a:rPr lang="en-US" sz="3200" dirty="0">
                <a:solidFill>
                  <a:schemeClr val="bg1"/>
                </a:solidFill>
              </a:rPr>
              <a:t>must not </a:t>
            </a:r>
            <a:r>
              <a:rPr lang="en-US" sz="3200" dirty="0" smtClean="0">
                <a:solidFill>
                  <a:schemeClr val="bg1"/>
                </a:solidFill>
              </a:rPr>
              <a:t>have </a:t>
            </a:r>
            <a:r>
              <a:rPr lang="en-US" sz="3200" dirty="0">
                <a:solidFill>
                  <a:schemeClr val="bg1"/>
                </a:solidFill>
              </a:rPr>
              <a:t>sexual </a:t>
            </a:r>
            <a:r>
              <a:rPr lang="en-US" sz="3200" dirty="0" smtClean="0">
                <a:solidFill>
                  <a:schemeClr val="bg1"/>
                </a:solidFill>
              </a:rPr>
              <a:t>intercourse with </a:t>
            </a:r>
            <a:r>
              <a:rPr lang="en-US" sz="3200" dirty="0">
                <a:solidFill>
                  <a:schemeClr val="bg1"/>
                </a:solidFill>
              </a:rPr>
              <a:t>a male as one </a:t>
            </a:r>
            <a:r>
              <a:rPr lang="en-US" sz="3200" dirty="0" smtClean="0">
                <a:solidFill>
                  <a:schemeClr val="bg1"/>
                </a:solidFill>
              </a:rPr>
              <a:t>has </a:t>
            </a:r>
            <a:r>
              <a:rPr lang="en-US" sz="3200" dirty="0">
                <a:solidFill>
                  <a:schemeClr val="bg1"/>
                </a:solidFill>
              </a:rPr>
              <a:t>sexual intercourse</a:t>
            </a:r>
            <a:r>
              <a:rPr lang="en-US" sz="3200" i="1" dirty="0">
                <a:solidFill>
                  <a:schemeClr val="bg1"/>
                </a:solidFill>
              </a:rPr>
              <a:t> </a:t>
            </a:r>
            <a:endParaRPr lang="en-US" sz="3200" i="1" dirty="0" smtClean="0">
              <a:solidFill>
                <a:schemeClr val="bg1"/>
              </a:solidFill>
            </a:endParaRPr>
          </a:p>
          <a:p>
            <a:r>
              <a:rPr lang="en-US" sz="3200" dirty="0" smtClean="0">
                <a:solidFill>
                  <a:schemeClr val="bg1"/>
                </a:solidFill>
              </a:rPr>
              <a:t>with </a:t>
            </a:r>
            <a:r>
              <a:rPr lang="en-US" sz="3200" dirty="0">
                <a:solidFill>
                  <a:schemeClr val="bg1"/>
                </a:solidFill>
              </a:rPr>
              <a:t>a woman; it is a detestable </a:t>
            </a:r>
            <a:r>
              <a:rPr lang="en-US" sz="3200" dirty="0" smtClean="0">
                <a:solidFill>
                  <a:schemeClr val="bg1"/>
                </a:solidFill>
              </a:rPr>
              <a:t>act.</a:t>
            </a:r>
          </a:p>
          <a:p>
            <a:endParaRPr lang="en-US" sz="3200" dirty="0" smtClean="0">
              <a:solidFill>
                <a:srgbClr val="FFFF00"/>
              </a:solidFill>
            </a:endParaRPr>
          </a:p>
          <a:p>
            <a:endParaRPr lang="en-US" sz="3200" dirty="0" smtClean="0">
              <a:solidFill>
                <a:srgbClr val="FFFF00"/>
              </a:solidFill>
            </a:endParaRPr>
          </a:p>
          <a:p>
            <a:r>
              <a:rPr lang="en-US" sz="3200" dirty="0">
                <a:solidFill>
                  <a:schemeClr val="bg1"/>
                </a:solidFill>
              </a:rPr>
              <a:t>Leviticus 20.13 NET:  </a:t>
            </a:r>
            <a:r>
              <a:rPr lang="en-US" sz="3200" dirty="0" smtClean="0">
                <a:solidFill>
                  <a:schemeClr val="bg1"/>
                </a:solidFill>
              </a:rPr>
              <a:t>If </a:t>
            </a:r>
            <a:r>
              <a:rPr lang="en-US" sz="3200" dirty="0">
                <a:solidFill>
                  <a:schemeClr val="bg1"/>
                </a:solidFill>
              </a:rPr>
              <a:t>a man has sexual intercourse with a male as one has sexual intercourse with a woman, </a:t>
            </a:r>
            <a:r>
              <a:rPr lang="en-US" sz="3200" u="sng" dirty="0">
                <a:solidFill>
                  <a:srgbClr val="FFFF00"/>
                </a:solidFill>
              </a:rPr>
              <a:t>the two of them</a:t>
            </a:r>
            <a:r>
              <a:rPr lang="en-US" sz="3200" dirty="0">
                <a:solidFill>
                  <a:srgbClr val="FFFF00"/>
                </a:solidFill>
              </a:rPr>
              <a:t> </a:t>
            </a:r>
            <a:r>
              <a:rPr lang="en-US" sz="3200" dirty="0">
                <a:solidFill>
                  <a:schemeClr val="bg1"/>
                </a:solidFill>
              </a:rPr>
              <a:t>have committed an </a:t>
            </a:r>
            <a:r>
              <a:rPr lang="en-US" sz="3200" dirty="0" smtClean="0">
                <a:solidFill>
                  <a:schemeClr val="bg1"/>
                </a:solidFill>
              </a:rPr>
              <a:t>abomination… </a:t>
            </a:r>
            <a:endParaRPr lang="en-US" sz="3200" dirty="0">
              <a:solidFill>
                <a:schemeClr val="bg1"/>
              </a:solidFill>
            </a:endParaRPr>
          </a:p>
        </p:txBody>
      </p:sp>
    </p:spTree>
    <p:extLst>
      <p:ext uri="{BB962C8B-B14F-4D97-AF65-F5344CB8AC3E}">
        <p14:creationId xmlns:p14="http://schemas.microsoft.com/office/powerpoint/2010/main" val="561312337"/>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0"/>
            <a:ext cx="9144000" cy="6494085"/>
          </a:xfrm>
          <a:prstGeom prst="rect">
            <a:avLst/>
          </a:prstGeom>
          <a:noFill/>
        </p:spPr>
        <p:txBody>
          <a:bodyPr wrap="square" rtlCol="0">
            <a:spAutoFit/>
          </a:bodyPr>
          <a:lstStyle/>
          <a:p>
            <a:r>
              <a:rPr lang="en-US" sz="3200" u="sng" dirty="0" smtClean="0">
                <a:solidFill>
                  <a:srgbClr val="FFFF00"/>
                </a:solidFill>
              </a:rPr>
              <a:t>Is Leviticus relevant today?</a:t>
            </a:r>
          </a:p>
          <a:p>
            <a:endParaRPr lang="en-US" sz="3200" dirty="0">
              <a:solidFill>
                <a:schemeClr val="accent2">
                  <a:lumMod val="60000"/>
                  <a:lumOff val="40000"/>
                </a:schemeClr>
              </a:solidFill>
            </a:endParaRPr>
          </a:p>
          <a:p>
            <a:r>
              <a:rPr lang="en-US" sz="3200" dirty="0" smtClean="0">
                <a:solidFill>
                  <a:schemeClr val="accent2">
                    <a:lumMod val="60000"/>
                    <a:lumOff val="40000"/>
                  </a:schemeClr>
                </a:solidFill>
              </a:rPr>
              <a:t>	18.1-5:  Live God’s way, not the world’s way </a:t>
            </a:r>
            <a:endParaRPr lang="en-US" sz="3200" dirty="0">
              <a:solidFill>
                <a:schemeClr val="accent2">
                  <a:lumMod val="60000"/>
                  <a:lumOff val="40000"/>
                </a:schemeClr>
              </a:solidFill>
            </a:endParaRPr>
          </a:p>
          <a:p>
            <a:r>
              <a:rPr lang="en-US" sz="3200" dirty="0" smtClean="0">
                <a:solidFill>
                  <a:schemeClr val="bg1"/>
                </a:solidFill>
              </a:rPr>
              <a:t>18.6-23:  </a:t>
            </a:r>
            <a:r>
              <a:rPr lang="en-US" sz="3200" i="1" dirty="0" smtClean="0">
                <a:solidFill>
                  <a:schemeClr val="bg1"/>
                </a:solidFill>
              </a:rPr>
              <a:t>application about sexuality</a:t>
            </a:r>
            <a:endParaRPr lang="en-US" sz="3200" i="1" dirty="0">
              <a:solidFill>
                <a:schemeClr val="bg1"/>
              </a:solidFill>
            </a:endParaRPr>
          </a:p>
          <a:p>
            <a:r>
              <a:rPr lang="en-US" sz="3200" dirty="0" smtClean="0">
                <a:solidFill>
                  <a:schemeClr val="accent2">
                    <a:lumMod val="60000"/>
                    <a:lumOff val="40000"/>
                  </a:schemeClr>
                </a:solidFill>
              </a:rPr>
              <a:t>	18.24-30: Live God’s way, not the world’s way</a:t>
            </a:r>
          </a:p>
          <a:p>
            <a:endParaRPr lang="en-US" sz="3200" dirty="0" smtClean="0">
              <a:solidFill>
                <a:schemeClr val="bg1"/>
              </a:solidFill>
            </a:endParaRPr>
          </a:p>
          <a:p>
            <a:endParaRPr lang="en-US" sz="3200" dirty="0">
              <a:solidFill>
                <a:schemeClr val="bg1"/>
              </a:solidFill>
            </a:endParaRPr>
          </a:p>
          <a:p>
            <a:r>
              <a:rPr lang="en-US" sz="3200" dirty="0" smtClean="0">
                <a:solidFill>
                  <a:schemeClr val="bg1"/>
                </a:solidFill>
              </a:rPr>
              <a:t>18.9 NET: You </a:t>
            </a:r>
            <a:r>
              <a:rPr lang="en-US" sz="3200" dirty="0">
                <a:solidFill>
                  <a:schemeClr val="bg1"/>
                </a:solidFill>
              </a:rPr>
              <a:t>must not have sexual intercourse with your sister</a:t>
            </a:r>
            <a:r>
              <a:rPr lang="en-US" sz="3200" dirty="0" smtClean="0">
                <a:solidFill>
                  <a:schemeClr val="bg1"/>
                </a:solidFill>
              </a:rPr>
              <a:t>.</a:t>
            </a:r>
          </a:p>
          <a:p>
            <a:endParaRPr lang="en-US" sz="3200" dirty="0">
              <a:solidFill>
                <a:schemeClr val="bg1"/>
              </a:solidFill>
            </a:endParaRPr>
          </a:p>
          <a:p>
            <a:r>
              <a:rPr lang="en-US" sz="3200" dirty="0" smtClean="0">
                <a:solidFill>
                  <a:schemeClr val="bg1"/>
                </a:solidFill>
              </a:rPr>
              <a:t>18.22 NET:  You </a:t>
            </a:r>
            <a:r>
              <a:rPr lang="en-US" sz="3200" dirty="0">
                <a:solidFill>
                  <a:schemeClr val="bg1"/>
                </a:solidFill>
              </a:rPr>
              <a:t>must not </a:t>
            </a:r>
            <a:r>
              <a:rPr lang="en-US" sz="3200" dirty="0" smtClean="0">
                <a:solidFill>
                  <a:schemeClr val="bg1"/>
                </a:solidFill>
              </a:rPr>
              <a:t>have </a:t>
            </a:r>
            <a:r>
              <a:rPr lang="en-US" sz="3200" dirty="0">
                <a:solidFill>
                  <a:schemeClr val="bg1"/>
                </a:solidFill>
              </a:rPr>
              <a:t>sexual intercourse </a:t>
            </a:r>
            <a:endParaRPr lang="en-US" sz="3200" dirty="0" smtClean="0">
              <a:solidFill>
                <a:schemeClr val="bg1"/>
              </a:solidFill>
            </a:endParaRPr>
          </a:p>
          <a:p>
            <a:r>
              <a:rPr lang="en-US" sz="3200" dirty="0" smtClean="0">
                <a:solidFill>
                  <a:schemeClr val="bg1"/>
                </a:solidFill>
              </a:rPr>
              <a:t>with </a:t>
            </a:r>
            <a:r>
              <a:rPr lang="en-US" sz="3200" dirty="0">
                <a:solidFill>
                  <a:schemeClr val="bg1"/>
                </a:solidFill>
              </a:rPr>
              <a:t>a male as one </a:t>
            </a:r>
            <a:r>
              <a:rPr lang="en-US" sz="3200" dirty="0" smtClean="0">
                <a:solidFill>
                  <a:schemeClr val="bg1"/>
                </a:solidFill>
              </a:rPr>
              <a:t>has </a:t>
            </a:r>
            <a:r>
              <a:rPr lang="en-US" sz="3200" dirty="0">
                <a:solidFill>
                  <a:schemeClr val="bg1"/>
                </a:solidFill>
              </a:rPr>
              <a:t>sexual intercourse</a:t>
            </a:r>
            <a:r>
              <a:rPr lang="en-US" sz="3200" i="1" dirty="0">
                <a:solidFill>
                  <a:schemeClr val="bg1"/>
                </a:solidFill>
              </a:rPr>
              <a:t> </a:t>
            </a:r>
            <a:endParaRPr lang="en-US" sz="3200" i="1" dirty="0" smtClean="0">
              <a:solidFill>
                <a:schemeClr val="bg1"/>
              </a:solidFill>
            </a:endParaRPr>
          </a:p>
          <a:p>
            <a:r>
              <a:rPr lang="en-US" sz="3200" dirty="0" smtClean="0">
                <a:solidFill>
                  <a:schemeClr val="bg1"/>
                </a:solidFill>
              </a:rPr>
              <a:t>with </a:t>
            </a:r>
            <a:r>
              <a:rPr lang="en-US" sz="3200" dirty="0">
                <a:solidFill>
                  <a:schemeClr val="bg1"/>
                </a:solidFill>
              </a:rPr>
              <a:t>a woman; it is a detestable </a:t>
            </a:r>
            <a:r>
              <a:rPr lang="en-US" sz="3200" dirty="0" smtClean="0">
                <a:solidFill>
                  <a:schemeClr val="bg1"/>
                </a:solidFill>
              </a:rPr>
              <a:t>act.</a:t>
            </a:r>
          </a:p>
        </p:txBody>
      </p:sp>
      <p:cxnSp>
        <p:nvCxnSpPr>
          <p:cNvPr id="4" name="Straight Arrow Connector 3"/>
          <p:cNvCxnSpPr/>
          <p:nvPr/>
        </p:nvCxnSpPr>
        <p:spPr>
          <a:xfrm>
            <a:off x="551935" y="2075935"/>
            <a:ext cx="0" cy="1383956"/>
          </a:xfrm>
          <a:prstGeom prst="straightConnector1">
            <a:avLst/>
          </a:prstGeom>
          <a:ln w="50800">
            <a:solidFill>
              <a:schemeClr val="bg1"/>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41991718"/>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0"/>
            <a:ext cx="9144000" cy="5509200"/>
          </a:xfrm>
          <a:prstGeom prst="rect">
            <a:avLst/>
          </a:prstGeom>
          <a:noFill/>
        </p:spPr>
        <p:txBody>
          <a:bodyPr wrap="square" rtlCol="0">
            <a:spAutoFit/>
          </a:bodyPr>
          <a:lstStyle/>
          <a:p>
            <a:pPr lvl="0"/>
            <a:r>
              <a:rPr lang="en-US" sz="3200" dirty="0">
                <a:solidFill>
                  <a:schemeClr val="bg1"/>
                </a:solidFill>
              </a:rPr>
              <a:t>1 Corinthians 6.9-10 NET:  </a:t>
            </a:r>
            <a:r>
              <a:rPr lang="en-US" sz="3200" dirty="0" smtClean="0">
                <a:solidFill>
                  <a:schemeClr val="bg1"/>
                </a:solidFill>
              </a:rPr>
              <a:t>Do </a:t>
            </a:r>
            <a:r>
              <a:rPr lang="en-US" sz="3200" dirty="0">
                <a:solidFill>
                  <a:schemeClr val="bg1"/>
                </a:solidFill>
              </a:rPr>
              <a:t>you not know that the unrighteous will not inherit the kingdom of God? Do not be deceived! The sexually immoral, idolaters, adulterers, </a:t>
            </a:r>
            <a:r>
              <a:rPr lang="en-US" sz="3200" u="sng" dirty="0">
                <a:solidFill>
                  <a:srgbClr val="FFFF00"/>
                </a:solidFill>
              </a:rPr>
              <a:t>passive homosexual partners</a:t>
            </a:r>
            <a:r>
              <a:rPr lang="en-US" sz="3200" dirty="0">
                <a:solidFill>
                  <a:schemeClr val="bg1"/>
                </a:solidFill>
              </a:rPr>
              <a:t>, </a:t>
            </a:r>
            <a:r>
              <a:rPr lang="en-US" sz="3200" u="sng" dirty="0" smtClean="0">
                <a:solidFill>
                  <a:srgbClr val="FFFF00"/>
                </a:solidFill>
              </a:rPr>
              <a:t>practicing </a:t>
            </a:r>
            <a:r>
              <a:rPr lang="en-US" sz="3200" u="sng" dirty="0">
                <a:solidFill>
                  <a:srgbClr val="FFFF00"/>
                </a:solidFill>
              </a:rPr>
              <a:t>homosexuals</a:t>
            </a:r>
            <a:r>
              <a:rPr lang="en-US" sz="3200" dirty="0">
                <a:solidFill>
                  <a:schemeClr val="bg1"/>
                </a:solidFill>
              </a:rPr>
              <a:t>, </a:t>
            </a:r>
            <a:r>
              <a:rPr lang="en-US" sz="3200" dirty="0" smtClean="0">
                <a:solidFill>
                  <a:schemeClr val="bg1"/>
                </a:solidFill>
              </a:rPr>
              <a:t>thieves</a:t>
            </a:r>
            <a:r>
              <a:rPr lang="en-US" sz="3200" dirty="0">
                <a:solidFill>
                  <a:schemeClr val="bg1"/>
                </a:solidFill>
              </a:rPr>
              <a:t>, </a:t>
            </a:r>
            <a:r>
              <a:rPr lang="en-US" sz="3200" dirty="0" smtClean="0">
                <a:solidFill>
                  <a:schemeClr val="bg1"/>
                </a:solidFill>
              </a:rPr>
              <a:t>the </a:t>
            </a:r>
            <a:r>
              <a:rPr lang="en-US" sz="3200" dirty="0">
                <a:solidFill>
                  <a:schemeClr val="bg1"/>
                </a:solidFill>
              </a:rPr>
              <a:t>greedy, </a:t>
            </a:r>
            <a:r>
              <a:rPr lang="en-US" sz="3200" dirty="0" smtClean="0">
                <a:solidFill>
                  <a:schemeClr val="bg1"/>
                </a:solidFill>
              </a:rPr>
              <a:t>drunkards</a:t>
            </a:r>
            <a:r>
              <a:rPr lang="en-US" sz="3200" dirty="0">
                <a:solidFill>
                  <a:schemeClr val="bg1"/>
                </a:solidFill>
              </a:rPr>
              <a:t>, the verbally abusive, </a:t>
            </a:r>
            <a:r>
              <a:rPr lang="en-US" sz="3200" dirty="0" smtClean="0">
                <a:solidFill>
                  <a:schemeClr val="bg1"/>
                </a:solidFill>
              </a:rPr>
              <a:t>and </a:t>
            </a:r>
            <a:r>
              <a:rPr lang="en-US" sz="3200" dirty="0">
                <a:solidFill>
                  <a:schemeClr val="bg1"/>
                </a:solidFill>
              </a:rPr>
              <a:t>swindlers </a:t>
            </a:r>
            <a:r>
              <a:rPr lang="en-US" sz="3200" dirty="0" smtClean="0">
                <a:solidFill>
                  <a:schemeClr val="bg1"/>
                </a:solidFill>
              </a:rPr>
              <a:t>will </a:t>
            </a:r>
            <a:r>
              <a:rPr lang="en-US" sz="3200" dirty="0">
                <a:solidFill>
                  <a:schemeClr val="bg1"/>
                </a:solidFill>
              </a:rPr>
              <a:t>not inherit the kingdom of </a:t>
            </a:r>
            <a:r>
              <a:rPr lang="en-US" sz="3200" dirty="0" smtClean="0">
                <a:solidFill>
                  <a:schemeClr val="bg1"/>
                </a:solidFill>
              </a:rPr>
              <a:t>God.</a:t>
            </a:r>
          </a:p>
          <a:p>
            <a:pPr lvl="0"/>
            <a:endParaRPr lang="en-US" sz="3200" dirty="0">
              <a:solidFill>
                <a:schemeClr val="bg1"/>
              </a:solidFill>
            </a:endParaRPr>
          </a:p>
          <a:p>
            <a:pPr lvl="0"/>
            <a:endParaRPr lang="en-US" sz="3200" dirty="0" smtClean="0">
              <a:solidFill>
                <a:schemeClr val="bg1"/>
              </a:solidFill>
            </a:endParaRPr>
          </a:p>
          <a:p>
            <a:pPr lvl="0" algn="r"/>
            <a:r>
              <a:rPr lang="el-GR" sz="3200" dirty="0">
                <a:solidFill>
                  <a:srgbClr val="FFFF00"/>
                </a:solidFill>
                <a:latin typeface="Times New Roman" panose="02020603050405020304" pitchFamily="18" charset="0"/>
                <a:cs typeface="Times New Roman" panose="02020603050405020304" pitchFamily="18" charset="0"/>
              </a:rPr>
              <a:t>μαλακός</a:t>
            </a:r>
            <a:r>
              <a:rPr lang="en-US" sz="3200" dirty="0">
                <a:solidFill>
                  <a:srgbClr val="FFFF00"/>
                </a:solidFill>
              </a:rPr>
              <a:t> </a:t>
            </a:r>
            <a:r>
              <a:rPr lang="en-US" sz="3200" dirty="0" smtClean="0">
                <a:solidFill>
                  <a:srgbClr val="FFFF00"/>
                </a:solidFill>
              </a:rPr>
              <a:t>&amp; </a:t>
            </a:r>
            <a:r>
              <a:rPr lang="el-GR" sz="3200" dirty="0" smtClean="0">
                <a:solidFill>
                  <a:srgbClr val="FFFF00"/>
                </a:solidFill>
                <a:latin typeface="Times New Roman" panose="02020603050405020304" pitchFamily="18" charset="0"/>
                <a:cs typeface="Times New Roman" panose="02020603050405020304" pitchFamily="18" charset="0"/>
              </a:rPr>
              <a:t>ἀρσενοκοίτης</a:t>
            </a:r>
            <a:r>
              <a:rPr lang="en-US" sz="3200" dirty="0" smtClean="0">
                <a:solidFill>
                  <a:srgbClr val="FFFF00"/>
                </a:solidFill>
              </a:rPr>
              <a:t> = passive and active men engaged in homosexual behavior</a:t>
            </a:r>
            <a:endParaRPr lang="en-US" sz="3200" dirty="0">
              <a:solidFill>
                <a:srgbClr val="FFFF00"/>
              </a:solidFill>
            </a:endParaRPr>
          </a:p>
        </p:txBody>
      </p:sp>
      <p:cxnSp>
        <p:nvCxnSpPr>
          <p:cNvPr id="4" name="Straight Arrow Connector 3"/>
          <p:cNvCxnSpPr/>
          <p:nvPr/>
        </p:nvCxnSpPr>
        <p:spPr>
          <a:xfrm flipH="1">
            <a:off x="1548716" y="2059459"/>
            <a:ext cx="947349" cy="2356022"/>
          </a:xfrm>
          <a:prstGeom prst="straightConnector1">
            <a:avLst/>
          </a:prstGeom>
          <a:ln w="50800">
            <a:solidFill>
              <a:srgbClr val="FFFF00"/>
            </a:solidFill>
            <a:tailEnd type="triangle"/>
          </a:ln>
        </p:spPr>
        <p:style>
          <a:lnRef idx="1">
            <a:schemeClr val="accent1"/>
          </a:lnRef>
          <a:fillRef idx="0">
            <a:schemeClr val="accent1"/>
          </a:fillRef>
          <a:effectRef idx="0">
            <a:schemeClr val="accent1"/>
          </a:effectRef>
          <a:fontRef idx="minor">
            <a:schemeClr val="tx1"/>
          </a:fontRef>
        </p:style>
      </p:cxnSp>
      <p:cxnSp>
        <p:nvCxnSpPr>
          <p:cNvPr id="5" name="Straight Arrow Connector 4"/>
          <p:cNvCxnSpPr/>
          <p:nvPr/>
        </p:nvCxnSpPr>
        <p:spPr>
          <a:xfrm flipH="1">
            <a:off x="3847070" y="2059459"/>
            <a:ext cx="3810001" cy="2356022"/>
          </a:xfrm>
          <a:prstGeom prst="straightConnector1">
            <a:avLst/>
          </a:prstGeom>
          <a:ln w="50800">
            <a:solidFill>
              <a:srgbClr val="FFFF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68502153"/>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0"/>
            <a:ext cx="9144000" cy="5509200"/>
          </a:xfrm>
          <a:prstGeom prst="rect">
            <a:avLst/>
          </a:prstGeom>
          <a:noFill/>
        </p:spPr>
        <p:txBody>
          <a:bodyPr wrap="square" rtlCol="0">
            <a:spAutoFit/>
          </a:bodyPr>
          <a:lstStyle/>
          <a:p>
            <a:pPr lvl="0" algn="r"/>
            <a:r>
              <a:rPr lang="en-US" sz="3200" i="1" dirty="0" smtClean="0">
                <a:solidFill>
                  <a:schemeClr val="bg1"/>
                </a:solidFill>
              </a:rPr>
              <a:t>Romans 1.15-17 begins the argument </a:t>
            </a:r>
          </a:p>
          <a:p>
            <a:pPr lvl="0" algn="r"/>
            <a:r>
              <a:rPr lang="en-US" sz="3200" i="1" dirty="0" smtClean="0">
                <a:solidFill>
                  <a:schemeClr val="bg1"/>
                </a:solidFill>
              </a:rPr>
              <a:t>that all people need salvation from sin.</a:t>
            </a:r>
          </a:p>
          <a:p>
            <a:pPr lvl="0"/>
            <a:endParaRPr lang="en-US" sz="3200" i="1" dirty="0" smtClean="0">
              <a:solidFill>
                <a:schemeClr val="bg1"/>
              </a:solidFill>
            </a:endParaRPr>
          </a:p>
          <a:p>
            <a:pPr lvl="0"/>
            <a:r>
              <a:rPr lang="en-US" sz="3200" dirty="0" smtClean="0">
                <a:solidFill>
                  <a:srgbClr val="FFFF00"/>
                </a:solidFill>
              </a:rPr>
              <a:t>Romans 1.18 NET: …the </a:t>
            </a:r>
            <a:r>
              <a:rPr lang="en-US" sz="3200" dirty="0">
                <a:solidFill>
                  <a:srgbClr val="FFFF00"/>
                </a:solidFill>
              </a:rPr>
              <a:t>wrath of God is revealed from heaven against all ungodliness</a:t>
            </a:r>
            <a:r>
              <a:rPr lang="en-US" sz="3200" dirty="0" smtClean="0">
                <a:solidFill>
                  <a:srgbClr val="FFFF00"/>
                </a:solidFill>
              </a:rPr>
              <a:t>…</a:t>
            </a:r>
          </a:p>
          <a:p>
            <a:pPr lvl="0"/>
            <a:endParaRPr lang="en-US" sz="3200" dirty="0">
              <a:solidFill>
                <a:schemeClr val="bg1"/>
              </a:solidFill>
            </a:endParaRPr>
          </a:p>
          <a:p>
            <a:pPr lvl="0" algn="r"/>
            <a:r>
              <a:rPr lang="en-US" sz="3200" i="1" dirty="0" smtClean="0">
                <a:solidFill>
                  <a:schemeClr val="bg1"/>
                </a:solidFill>
              </a:rPr>
              <a:t>Romans 1.19-25: people have turned </a:t>
            </a:r>
          </a:p>
          <a:p>
            <a:pPr lvl="0" algn="r"/>
            <a:r>
              <a:rPr lang="en-US" sz="3200" i="1" dirty="0" smtClean="0">
                <a:solidFill>
                  <a:schemeClr val="bg1"/>
                </a:solidFill>
              </a:rPr>
              <a:t>away from God to believe false ideas, </a:t>
            </a:r>
          </a:p>
          <a:p>
            <a:pPr lvl="0" algn="r"/>
            <a:r>
              <a:rPr lang="en-US" sz="3200" i="1" dirty="0" smtClean="0">
                <a:solidFill>
                  <a:schemeClr val="bg1"/>
                </a:solidFill>
              </a:rPr>
              <a:t>worship false gods, serve created things.</a:t>
            </a:r>
          </a:p>
          <a:p>
            <a:pPr lvl="0"/>
            <a:endParaRPr lang="en-US" sz="3200" dirty="0">
              <a:solidFill>
                <a:schemeClr val="bg1"/>
              </a:solidFill>
            </a:endParaRPr>
          </a:p>
          <a:p>
            <a:pPr lvl="0"/>
            <a:endParaRPr lang="en-US" sz="3200" dirty="0">
              <a:solidFill>
                <a:schemeClr val="bg1"/>
              </a:solidFill>
            </a:endParaRPr>
          </a:p>
        </p:txBody>
      </p:sp>
    </p:spTree>
    <p:extLst>
      <p:ext uri="{BB962C8B-B14F-4D97-AF65-F5344CB8AC3E}">
        <p14:creationId xmlns:p14="http://schemas.microsoft.com/office/powerpoint/2010/main" val="446306087"/>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0"/>
            <a:ext cx="9144000" cy="5016758"/>
          </a:xfrm>
          <a:prstGeom prst="rect">
            <a:avLst/>
          </a:prstGeom>
          <a:noFill/>
        </p:spPr>
        <p:txBody>
          <a:bodyPr wrap="square" rtlCol="0">
            <a:spAutoFit/>
          </a:bodyPr>
          <a:lstStyle/>
          <a:p>
            <a:pPr lvl="0"/>
            <a:r>
              <a:rPr lang="en-US" sz="3200" dirty="0" smtClean="0">
                <a:solidFill>
                  <a:schemeClr val="bg1"/>
                </a:solidFill>
              </a:rPr>
              <a:t>Romans 1.26-28 NET: For </a:t>
            </a:r>
            <a:r>
              <a:rPr lang="en-US" sz="3200" dirty="0">
                <a:solidFill>
                  <a:schemeClr val="bg1"/>
                </a:solidFill>
              </a:rPr>
              <a:t>this reason </a:t>
            </a:r>
            <a:r>
              <a:rPr lang="en-US" sz="3200" u="sng" dirty="0">
                <a:solidFill>
                  <a:srgbClr val="FFFF00"/>
                </a:solidFill>
              </a:rPr>
              <a:t>God gave them </a:t>
            </a:r>
            <a:r>
              <a:rPr lang="en-US" sz="3200" u="sng" dirty="0" smtClean="0">
                <a:solidFill>
                  <a:srgbClr val="FFFF00"/>
                </a:solidFill>
              </a:rPr>
              <a:t>over </a:t>
            </a:r>
            <a:r>
              <a:rPr lang="en-US" sz="3200" u="sng" dirty="0">
                <a:solidFill>
                  <a:srgbClr val="FFFF00"/>
                </a:solidFill>
              </a:rPr>
              <a:t>to dishonorable passions</a:t>
            </a:r>
            <a:r>
              <a:rPr lang="en-US" sz="3200" dirty="0">
                <a:solidFill>
                  <a:schemeClr val="bg1"/>
                </a:solidFill>
              </a:rPr>
              <a:t>. For their women </a:t>
            </a:r>
            <a:r>
              <a:rPr lang="en-US" sz="3200" dirty="0" smtClean="0">
                <a:solidFill>
                  <a:schemeClr val="bg1"/>
                </a:solidFill>
              </a:rPr>
              <a:t>exchanged </a:t>
            </a:r>
            <a:r>
              <a:rPr lang="en-US" sz="3200" dirty="0">
                <a:solidFill>
                  <a:schemeClr val="bg1"/>
                </a:solidFill>
              </a:rPr>
              <a:t>the natural sexual relations for </a:t>
            </a:r>
            <a:r>
              <a:rPr lang="en-US" sz="3200" dirty="0" smtClean="0">
                <a:solidFill>
                  <a:schemeClr val="bg1"/>
                </a:solidFill>
              </a:rPr>
              <a:t>unnatural </a:t>
            </a:r>
            <a:r>
              <a:rPr lang="en-US" sz="3200" dirty="0">
                <a:solidFill>
                  <a:schemeClr val="bg1"/>
                </a:solidFill>
              </a:rPr>
              <a:t>ones, and likewise the men also </a:t>
            </a:r>
            <a:r>
              <a:rPr lang="en-US" sz="3200" dirty="0" smtClean="0">
                <a:solidFill>
                  <a:schemeClr val="bg1"/>
                </a:solidFill>
              </a:rPr>
              <a:t>abandoned </a:t>
            </a:r>
            <a:r>
              <a:rPr lang="en-US" sz="3200" dirty="0">
                <a:solidFill>
                  <a:schemeClr val="bg1"/>
                </a:solidFill>
              </a:rPr>
              <a:t>natural relations with women and </a:t>
            </a:r>
            <a:r>
              <a:rPr lang="en-US" sz="3200" dirty="0" smtClean="0">
                <a:solidFill>
                  <a:schemeClr val="bg1"/>
                </a:solidFill>
              </a:rPr>
              <a:t>were </a:t>
            </a:r>
            <a:r>
              <a:rPr lang="en-US" sz="3200" dirty="0">
                <a:solidFill>
                  <a:schemeClr val="bg1"/>
                </a:solidFill>
              </a:rPr>
              <a:t>inflamed in their passions for one another. </a:t>
            </a:r>
            <a:r>
              <a:rPr lang="en-US" sz="3200" dirty="0" smtClean="0">
                <a:solidFill>
                  <a:schemeClr val="bg1"/>
                </a:solidFill>
              </a:rPr>
              <a:t>Men </a:t>
            </a:r>
            <a:r>
              <a:rPr lang="en-US" sz="3200" dirty="0">
                <a:solidFill>
                  <a:schemeClr val="bg1"/>
                </a:solidFill>
              </a:rPr>
              <a:t>committed shameless acts with men and </a:t>
            </a:r>
            <a:r>
              <a:rPr lang="en-US" sz="3200" dirty="0" smtClean="0">
                <a:solidFill>
                  <a:schemeClr val="bg1"/>
                </a:solidFill>
              </a:rPr>
              <a:t>received </a:t>
            </a:r>
            <a:r>
              <a:rPr lang="en-US" sz="3200" dirty="0">
                <a:solidFill>
                  <a:schemeClr val="bg1"/>
                </a:solidFill>
              </a:rPr>
              <a:t>in themselves the due penalty for their </a:t>
            </a:r>
            <a:r>
              <a:rPr lang="en-US" sz="3200" dirty="0" smtClean="0">
                <a:solidFill>
                  <a:schemeClr val="bg1"/>
                </a:solidFill>
              </a:rPr>
              <a:t>error</a:t>
            </a:r>
            <a:r>
              <a:rPr lang="en-US" sz="3200" dirty="0">
                <a:solidFill>
                  <a:schemeClr val="bg1"/>
                </a:solidFill>
              </a:rPr>
              <a:t>.  And just as they did not see fit to </a:t>
            </a:r>
            <a:r>
              <a:rPr lang="en-US" sz="3200" dirty="0" smtClean="0">
                <a:solidFill>
                  <a:schemeClr val="bg1"/>
                </a:solidFill>
              </a:rPr>
              <a:t>acknowledge </a:t>
            </a:r>
            <a:r>
              <a:rPr lang="en-US" sz="3200" dirty="0">
                <a:solidFill>
                  <a:schemeClr val="bg1"/>
                </a:solidFill>
              </a:rPr>
              <a:t>God, </a:t>
            </a:r>
            <a:r>
              <a:rPr lang="en-US" sz="3200" u="sng" dirty="0">
                <a:solidFill>
                  <a:srgbClr val="FFFF00"/>
                </a:solidFill>
              </a:rPr>
              <a:t>God gave them over to a </a:t>
            </a:r>
            <a:r>
              <a:rPr lang="en-US" sz="3200" u="sng" dirty="0" smtClean="0">
                <a:solidFill>
                  <a:srgbClr val="FFFF00"/>
                </a:solidFill>
              </a:rPr>
              <a:t>depraved </a:t>
            </a:r>
            <a:r>
              <a:rPr lang="en-US" sz="3200" u="sng" dirty="0">
                <a:solidFill>
                  <a:srgbClr val="FFFF00"/>
                </a:solidFill>
              </a:rPr>
              <a:t>mind, to do what should not be done</a:t>
            </a:r>
            <a:r>
              <a:rPr lang="en-US" sz="3200" dirty="0" smtClean="0">
                <a:solidFill>
                  <a:schemeClr val="bg1"/>
                </a:solidFill>
              </a:rPr>
              <a:t>.</a:t>
            </a:r>
            <a:endParaRPr lang="en-US" sz="3200" dirty="0">
              <a:solidFill>
                <a:schemeClr val="bg1"/>
              </a:solidFill>
            </a:endParaRPr>
          </a:p>
        </p:txBody>
      </p:sp>
    </p:spTree>
    <p:extLst>
      <p:ext uri="{BB962C8B-B14F-4D97-AF65-F5344CB8AC3E}">
        <p14:creationId xmlns:p14="http://schemas.microsoft.com/office/powerpoint/2010/main" val="2560040436"/>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270</TotalTime>
  <Words>813</Words>
  <Application>Microsoft Office PowerPoint</Application>
  <PresentationFormat>On-screen Show (4:3)</PresentationFormat>
  <Paragraphs>128</Paragraphs>
  <Slides>19</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19</vt:i4>
      </vt:variant>
    </vt:vector>
  </HeadingPairs>
  <TitlesOfParts>
    <vt:vector size="25" baseType="lpstr">
      <vt:lpstr>Arial</vt:lpstr>
      <vt:lpstr>Calibri</vt:lpstr>
      <vt:lpstr>Calibri Light</vt:lpstr>
      <vt:lpstr>Times New Roman</vt:lpstr>
      <vt:lpstr>Wingdings 2</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William Groben</dc:creator>
  <cp:lastModifiedBy>William Groben</cp:lastModifiedBy>
  <cp:revision>17</cp:revision>
  <dcterms:created xsi:type="dcterms:W3CDTF">2015-06-11T18:39:05Z</dcterms:created>
  <dcterms:modified xsi:type="dcterms:W3CDTF">2015-06-17T11:19:39Z</dcterms:modified>
</cp:coreProperties>
</file>